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63"/>
  </p:notesMasterIdLst>
  <p:handoutMasterIdLst>
    <p:handoutMasterId r:id="rId64"/>
  </p:handoutMasterIdLst>
  <p:sldIdLst>
    <p:sldId id="1211" r:id="rId4"/>
    <p:sldId id="1297" r:id="rId5"/>
    <p:sldId id="1316" r:id="rId6"/>
    <p:sldId id="1336" r:id="rId7"/>
    <p:sldId id="1319" r:id="rId8"/>
    <p:sldId id="1382" r:id="rId9"/>
    <p:sldId id="1365" r:id="rId10"/>
    <p:sldId id="1355" r:id="rId11"/>
    <p:sldId id="1356" r:id="rId12"/>
    <p:sldId id="1287" r:id="rId13"/>
    <p:sldId id="1324" r:id="rId14"/>
    <p:sldId id="1325" r:id="rId15"/>
    <p:sldId id="1339" r:id="rId16"/>
    <p:sldId id="1338" r:id="rId17"/>
    <p:sldId id="1340" r:id="rId18"/>
    <p:sldId id="1341" r:id="rId19"/>
    <p:sldId id="1342" r:id="rId20"/>
    <p:sldId id="1343" r:id="rId21"/>
    <p:sldId id="1344" r:id="rId22"/>
    <p:sldId id="1345" r:id="rId23"/>
    <p:sldId id="1346" r:id="rId24"/>
    <p:sldId id="1347" r:id="rId25"/>
    <p:sldId id="1350" r:id="rId26"/>
    <p:sldId id="1348" r:id="rId27"/>
    <p:sldId id="1349" r:id="rId28"/>
    <p:sldId id="1337" r:id="rId29"/>
    <p:sldId id="1351" r:id="rId30"/>
    <p:sldId id="1352" r:id="rId31"/>
    <p:sldId id="1353" r:id="rId32"/>
    <p:sldId id="1354" r:id="rId33"/>
    <p:sldId id="1357" r:id="rId34"/>
    <p:sldId id="1358" r:id="rId35"/>
    <p:sldId id="1359" r:id="rId36"/>
    <p:sldId id="1360" r:id="rId37"/>
    <p:sldId id="1361" r:id="rId38"/>
    <p:sldId id="1362" r:id="rId39"/>
    <p:sldId id="1364" r:id="rId40"/>
    <p:sldId id="1366" r:id="rId41"/>
    <p:sldId id="1326" r:id="rId42"/>
    <p:sldId id="1327" r:id="rId43"/>
    <p:sldId id="1385" r:id="rId44"/>
    <p:sldId id="1368" r:id="rId45"/>
    <p:sldId id="1369" r:id="rId46"/>
    <p:sldId id="1370" r:id="rId47"/>
    <p:sldId id="1371" r:id="rId48"/>
    <p:sldId id="1384" r:id="rId49"/>
    <p:sldId id="1372" r:id="rId50"/>
    <p:sldId id="1373" r:id="rId51"/>
    <p:sldId id="1374" r:id="rId52"/>
    <p:sldId id="1375" r:id="rId53"/>
    <p:sldId id="1376" r:id="rId54"/>
    <p:sldId id="1367" r:id="rId55"/>
    <p:sldId id="1377" r:id="rId56"/>
    <p:sldId id="1378" r:id="rId57"/>
    <p:sldId id="1379" r:id="rId58"/>
    <p:sldId id="1380" r:id="rId59"/>
    <p:sldId id="1386" r:id="rId60"/>
    <p:sldId id="1281" r:id="rId61"/>
    <p:sldId id="1383" r:id="rId6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0FD53E3-2433-4A8F-91A9-9CAE5D2240F8}">
          <p14:sldIdLst>
            <p14:sldId id="1211"/>
            <p14:sldId id="1297"/>
            <p14:sldId id="1316"/>
            <p14:sldId id="1336"/>
            <p14:sldId id="1319"/>
            <p14:sldId id="1382"/>
            <p14:sldId id="1365"/>
            <p14:sldId id="1355"/>
            <p14:sldId id="1356"/>
            <p14:sldId id="1287"/>
            <p14:sldId id="1324"/>
            <p14:sldId id="1325"/>
            <p14:sldId id="1339"/>
            <p14:sldId id="1338"/>
            <p14:sldId id="1340"/>
            <p14:sldId id="1341"/>
            <p14:sldId id="1342"/>
            <p14:sldId id="1343"/>
            <p14:sldId id="1344"/>
            <p14:sldId id="1345"/>
            <p14:sldId id="1346"/>
            <p14:sldId id="1347"/>
            <p14:sldId id="1350"/>
            <p14:sldId id="1348"/>
            <p14:sldId id="1349"/>
            <p14:sldId id="1337"/>
            <p14:sldId id="1351"/>
            <p14:sldId id="1352"/>
            <p14:sldId id="1353"/>
            <p14:sldId id="1354"/>
            <p14:sldId id="1357"/>
            <p14:sldId id="1358"/>
            <p14:sldId id="1359"/>
            <p14:sldId id="1360"/>
            <p14:sldId id="1361"/>
            <p14:sldId id="1362"/>
            <p14:sldId id="1364"/>
            <p14:sldId id="1366"/>
            <p14:sldId id="1326"/>
            <p14:sldId id="1327"/>
            <p14:sldId id="1385"/>
            <p14:sldId id="1368"/>
            <p14:sldId id="1369"/>
            <p14:sldId id="1370"/>
            <p14:sldId id="1371"/>
            <p14:sldId id="1384"/>
            <p14:sldId id="1372"/>
            <p14:sldId id="1373"/>
            <p14:sldId id="1374"/>
            <p14:sldId id="1375"/>
            <p14:sldId id="1376"/>
            <p14:sldId id="1367"/>
            <p14:sldId id="1377"/>
            <p14:sldId id="1378"/>
            <p14:sldId id="1379"/>
            <p14:sldId id="1380"/>
            <p14:sldId id="1386"/>
            <p14:sldId id="1281"/>
            <p14:sldId id="1383"/>
          </p14:sldIdLst>
        </p14:section>
      </p14:sectionLst>
    </p:ext>
    <p:ext uri="{EFAFB233-063F-42B5-8137-9DF3F51BA10A}">
      <p15:sldGuideLst xmlns:p15="http://schemas.microsoft.com/office/powerpoint/2012/main">
        <p15:guide id="1" pos="2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2931" userDrawn="1">
          <p15:clr>
            <a:srgbClr val="A4A3A4"/>
          </p15:clr>
        </p15:guide>
        <p15:guide id="6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Figueroa" initials="AF" lastIdx="7" clrIdx="0">
    <p:extLst>
      <p:ext uri="{19B8F6BF-5375-455C-9EA6-DF929625EA0E}">
        <p15:presenceInfo xmlns:p15="http://schemas.microsoft.com/office/powerpoint/2012/main" userId="Alejandra Figueroa" providerId="None"/>
      </p:ext>
    </p:extLst>
  </p:cmAuthor>
  <p:cmAuthor id="2" name="Josefa Errazuriz" initials="JE" lastIdx="2" clrIdx="1">
    <p:extLst>
      <p:ext uri="{19B8F6BF-5375-455C-9EA6-DF929625EA0E}">
        <p15:presenceInfo xmlns:p15="http://schemas.microsoft.com/office/powerpoint/2012/main" userId="S-1-5-21-2267934501-3804039418-331842530-4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2AE"/>
    <a:srgbClr val="FFFFCC"/>
    <a:srgbClr val="E63337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82" autoAdjust="0"/>
    <p:restoredTop sz="96208"/>
  </p:normalViewPr>
  <p:slideViewPr>
    <p:cSldViewPr>
      <p:cViewPr varScale="1">
        <p:scale>
          <a:sx n="72" d="100"/>
          <a:sy n="72" d="100"/>
        </p:scale>
        <p:origin x="628" y="52"/>
      </p:cViewPr>
      <p:guideLst>
        <p:guide pos="2207"/>
        <p:guide pos="3840"/>
        <p:guide orient="horz" pos="1253"/>
        <p:guide orient="horz" pos="3521"/>
        <p:guide orient="horz" pos="2931"/>
        <p:guide pos="7333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-17587"/>
    </p:cViewPr>
  </p:sorterViewPr>
  <p:notesViewPr>
    <p:cSldViewPr showGuides="1">
      <p:cViewPr varScale="1">
        <p:scale>
          <a:sx n="248" d="100"/>
          <a:sy n="248" d="100"/>
        </p:scale>
        <p:origin x="96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28A49B1-E1CD-9D43-A4C9-523C469879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78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0AF83E-6D72-0748-ADEC-BB3F3428A6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478" y="0"/>
            <a:ext cx="3038278" cy="4663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FE9D8-736C-8743-88B1-A627CFBAC12D}" type="datetimeFigureOut">
              <a:rPr lang="es-CL" smtClean="0"/>
              <a:t>07-08-2024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72832-B2EC-CF4E-A9E4-6ACB3E019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091"/>
            <a:ext cx="3038278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304F15-961B-EB45-AD4B-E1840FD368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478" y="8830091"/>
            <a:ext cx="3038278" cy="46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37A2-782F-404F-A781-D08826BFA6AF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82327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39" cy="46643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39" cy="46643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0C345F8-4051-4A76-9CD1-984944817871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39" cy="46643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39" cy="46643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E649176-2FF0-4A53-94E3-8ABD46136B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46237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05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035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220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3132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201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430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160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297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567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2757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91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292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634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9645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7770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0507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0103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8749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958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343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607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993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1824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9976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6028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0924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63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8051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93031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6236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924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5031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062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52085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8982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949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0613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4799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790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76555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98360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92279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56745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680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35745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206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68626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1741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8742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0240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94031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56779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716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740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886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088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475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671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11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023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103632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5344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2EDD6-8959-2149-8CF8-47449A68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A9A17-1D3E-3E40-8449-0E2E929D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263CB-AF3B-924B-88B2-17E11171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2DB101-4A40-7D4A-A0C3-EA4A84ABC128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17576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0B123-073D-CC41-858C-36C1F7F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043F-BEC7-6C47-A423-982E30E9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DE19-6EE5-F54A-B120-A94F49E6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A7091C-B301-3E41-A460-548A901A9D6F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07369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E6DD-131F-DB47-AA3E-A1D8173D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74B83-5366-094F-A4EB-8602A6C8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A134-410D-494A-9F74-ACF81B4C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1C486B-29E1-254A-A03B-705833DDB6C7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406240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5AA21-0778-5344-8B4C-0EA400D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3EAED-80F6-4C4F-BBA9-35CDDF86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1C590-0B59-524B-ABD9-60EAE5FA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F81421-E0E9-8149-A0D6-3E2C80C17C6D}" type="slidenum">
              <a:rPr lang="es-ES" altLang="es-CL"/>
              <a:pPr>
                <a:defRPr/>
              </a:pPr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323982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E3EAD-58ED-1444-9FF0-AE554D77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8CE9-D215-E645-9130-C65E8810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5ECE-FF07-034E-85E2-7A201FC8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FB2E-F36A-1145-A338-96A23E21455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81446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1D4ACA-18F2-014E-95E6-CFCD4B374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4C60F4-081D-2045-B2C1-D5E1F2923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8A32-96B2-1D4C-B5B6-D9353A48179B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80183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E1228-8161-DD4A-BDCD-E81A17BA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7F61-CDD7-4649-84E0-05C49C58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A06DA-1D16-DF45-940C-5F3BD821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3C5D-11AC-4947-8E64-C4884262330D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00075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420B8-1F9C-E343-890A-5B14FA04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A37ED-E329-814B-AD9E-76580082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D879D-16FA-3F44-A309-90AC499D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2FC2-75AC-C94A-A699-073CE600D921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8894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725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5E541-9F7E-EA42-A939-F8A7A3BF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AFFB2-B4ED-4545-9308-33B02550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BADE8-0416-0D4D-82E5-1CFFA151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C1C7-81E2-8B4D-B8EB-5F4A435F2B44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875950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1FC1329-75FA-DC40-AFCB-EC3216B7BC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A3C3C8-3A22-FB4A-8465-E292DBB94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9320-7E2C-9F4D-B805-AE09302F50F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90627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BC9151-0771-8649-98CC-F251AB943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209FE3B-6D2B-7A48-94C5-45C117219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FBB5-0093-9744-AE6B-D39B7671794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576971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8DCC35D-B134-2A42-A14A-59EF3C24E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4796E27-DB99-C149-A856-946EA9966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32CD-BC0E-FB43-AFE1-CB34F9008AE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29416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23279A4-C1D6-404A-881D-16864CA6A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7CD3DDF-ECB3-1442-862A-CE2CCC096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97E6-B15E-3849-A61C-1F8CBB50700A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44349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29B904-F0DD-124A-A3E8-3E0A1E23D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A1D655-0B95-AD46-B834-89EFABE55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0D75-A737-624E-8DDF-28D80D7D57E9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86465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457614-CC9A-5246-BD30-493F6E4D2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Gobierno de Chile | Ministerio del Interior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75F25-ABD5-974F-998E-C92E0C168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E32D-376A-B740-9434-C5D9D6D34A2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8462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466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04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4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194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588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149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698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8C12-484D-40A4-90F2-CB21DD4C2EFA}" type="datetimeFigureOut">
              <a:rPr lang="es-MX" smtClean="0"/>
              <a:t>07/08/2024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CF29-077D-4C1D-874C-5114A3423D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27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>
            <a:extLst>
              <a:ext uri="{FF2B5EF4-FFF2-40B4-BE49-F238E27FC236}">
                <a16:creationId xmlns:a16="http://schemas.microsoft.com/office/drawing/2014/main" id="{3B7D2683-13CF-C440-B67E-60A3A9B1A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27" name="Rectangle 65">
            <a:extLst>
              <a:ext uri="{FF2B5EF4-FFF2-40B4-BE49-F238E27FC236}">
                <a16:creationId xmlns:a16="http://schemas.microsoft.com/office/drawing/2014/main" id="{16F84413-51E2-7D4F-A6FA-B1223EB20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2" y="3333750"/>
            <a:ext cx="1680633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DB6C2BB9-87DD-0743-8251-6D812CF3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>
            <a:extLst>
              <a:ext uri="{FF2B5EF4-FFF2-40B4-BE49-F238E27FC236}">
                <a16:creationId xmlns:a16="http://schemas.microsoft.com/office/drawing/2014/main" id="{70E6D837-E9BC-5D48-A531-4C6D7E86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318" y="3452813"/>
            <a:ext cx="137583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>
            <a:extLst>
              <a:ext uri="{FF2B5EF4-FFF2-40B4-BE49-F238E27FC236}">
                <a16:creationId xmlns:a16="http://schemas.microsoft.com/office/drawing/2014/main" id="{8723930E-E4BC-7D44-AC0A-06C12769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1" name="Rectangle 71">
            <a:extLst>
              <a:ext uri="{FF2B5EF4-FFF2-40B4-BE49-F238E27FC236}">
                <a16:creationId xmlns:a16="http://schemas.microsoft.com/office/drawing/2014/main" id="{007DD91C-AFF7-C448-A359-7AA87230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2" y="0"/>
            <a:ext cx="1680633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2" name="7 Marcador de título">
            <a:extLst>
              <a:ext uri="{FF2B5EF4-FFF2-40B4-BE49-F238E27FC236}">
                <a16:creationId xmlns:a16="http://schemas.microsoft.com/office/drawing/2014/main" id="{45A2D9A2-F2B5-534C-8C22-FEC5EC5AF3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0477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4DA6430-D152-2144-945C-489206713A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13EF51A-7559-874F-A137-971915409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225B7-E3D2-DB4A-9FE2-13DD9EB85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9F6E-7BDD-444B-8C83-53355C0C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7ACE923-866F-0345-8400-798462B6CD43}" type="slidenum">
              <a:rPr lang="en-US" altLang="es-CL"/>
              <a:pPr>
                <a:defRPr/>
              </a:pPr>
              <a:t>‹Nº›</a:t>
            </a:fld>
            <a:endParaRPr lang="en-US" altLang="es-CL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A78B33D-0FF3-1E4E-A097-4F425A24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7B62F1C-F51E-BD46-9DB3-86B44C5C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76ECC209-8C21-A24B-84FC-24835DC3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AAC8059F-08B1-CB4A-8A72-B2CADCCD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323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emf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tif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fif"/><Relationship Id="rId4" Type="http://schemas.openxmlformats.org/officeDocument/2006/relationships/image" Target="../media/image4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4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4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4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ind.c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6E43F8-BF7E-4608-94DC-D26A009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13" y="6357733"/>
            <a:ext cx="2743200" cy="365125"/>
          </a:xfrm>
        </p:spPr>
        <p:txBody>
          <a:bodyPr/>
          <a:lstStyle/>
          <a:p>
            <a:fld id="{8690BBDF-B2BB-441F-9D84-3CB84CEA8588}" type="slidenum">
              <a:rPr lang="es-CL" smtClean="0"/>
              <a:t>1</a:t>
            </a:fld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E3D362-1B05-4344-8FA2-CC7F3491D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78CC4D-23F3-914D-87D8-BE373297A9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2376265" cy="131244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7A57CC-F616-5346-BEAC-4B32886017E4}"/>
              </a:ext>
            </a:extLst>
          </p:cNvPr>
          <p:cNvSpPr/>
          <p:nvPr/>
        </p:nvSpPr>
        <p:spPr>
          <a:xfrm>
            <a:off x="694938" y="2276872"/>
            <a:ext cx="6121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rgbClr val="0362AE"/>
                </a:solidFill>
                <a:latin typeface="gobCL" pitchFamily="2" charset="77"/>
              </a:rPr>
              <a:t>Ley N°21.643 (Ley Karin)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88D29E-0F02-7042-BBAE-D2FD3F788118}"/>
              </a:ext>
            </a:extLst>
          </p:cNvPr>
          <p:cNvSpPr/>
          <p:nvPr/>
        </p:nvSpPr>
        <p:spPr>
          <a:xfrm>
            <a:off x="694937" y="3801234"/>
            <a:ext cx="5894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dirty="0">
                <a:solidFill>
                  <a:srgbClr val="0362AE"/>
                </a:solidFill>
                <a:latin typeface="gobCL" pitchFamily="2" charset="77"/>
              </a:rPr>
              <a:t>Departamento de Gestión y Desarrollo de las Personas</a:t>
            </a:r>
          </a:p>
          <a:p>
            <a:pPr algn="ctr"/>
            <a:r>
              <a:rPr lang="es-CL" sz="2000" dirty="0">
                <a:solidFill>
                  <a:srgbClr val="0362AE"/>
                </a:solidFill>
                <a:latin typeface="gobCL" pitchFamily="2" charset="77"/>
              </a:rPr>
              <a:t>Unidad de Gestión, Desarrollo y Relaciones Laborales</a:t>
            </a:r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60096" y="954704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5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60776" y="2028076"/>
            <a:ext cx="2665310" cy="26653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036" y="3232588"/>
            <a:ext cx="2334814" cy="23348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858862" y="3556261"/>
            <a:ext cx="2201161" cy="16158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Importancia de </a:t>
            </a:r>
            <a:r>
              <a:rPr lang="es-MX" sz="1100" b="1" dirty="0">
                <a:solidFill>
                  <a:srgbClr val="0362AE"/>
                </a:solidFill>
                <a:latin typeface="gobCL" pitchFamily="50" charset="0"/>
              </a:rPr>
              <a:t>erradicar conductas inadecuadas </a:t>
            </a: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o prohibidas en el lugar de trabajo, contrarias a la dignidad de las personas en el ambiente de trabajo. 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977" y="4514366"/>
            <a:ext cx="2280127" cy="2185129"/>
          </a:xfrm>
          <a:prstGeom prst="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</p:spPr>
      </p:pic>
      <p:sp>
        <p:nvSpPr>
          <p:cNvPr id="12" name="Rectángulo 11"/>
          <p:cNvSpPr/>
          <p:nvPr/>
        </p:nvSpPr>
        <p:spPr>
          <a:xfrm>
            <a:off x="4655840" y="4797152"/>
            <a:ext cx="247024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Es necesario el compromiso y </a:t>
            </a:r>
            <a:r>
              <a:rPr lang="es-MX" sz="1100" b="1" dirty="0">
                <a:solidFill>
                  <a:srgbClr val="0362AE"/>
                </a:solidFill>
                <a:latin typeface="gobCL" pitchFamily="50" charset="0"/>
              </a:rPr>
              <a:t>participación funcionaria</a:t>
            </a: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 en la </a:t>
            </a:r>
            <a:r>
              <a:rPr lang="es-MX" sz="1100" b="1" dirty="0">
                <a:solidFill>
                  <a:srgbClr val="0362AE"/>
                </a:solidFill>
                <a:latin typeface="gobCL" pitchFamily="50" charset="0"/>
              </a:rPr>
              <a:t>identificación y gestión de los riesgos </a:t>
            </a: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psicosociales en el trabajo. Apoyar en la identificación de aquellos riesgos que detecte en su actividad.</a:t>
            </a:r>
          </a:p>
          <a:p>
            <a:pPr algn="ctr">
              <a:lnSpc>
                <a:spcPct val="150000"/>
              </a:lnSpc>
            </a:pPr>
            <a:endParaRPr lang="en-US" sz="1100" dirty="0">
              <a:solidFill>
                <a:srgbClr val="0362AE"/>
              </a:solidFill>
              <a:latin typeface="gobCL" pitchFamily="50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8040" y="3106556"/>
            <a:ext cx="2446011" cy="244601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6" name="Rectángulo 15"/>
          <p:cNvSpPr/>
          <p:nvPr/>
        </p:nvSpPr>
        <p:spPr>
          <a:xfrm>
            <a:off x="9045840" y="3501008"/>
            <a:ext cx="1990409" cy="184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El IND deberá incorporarlos a su matriz de riesgos, </a:t>
            </a:r>
            <a:r>
              <a:rPr lang="es-MX" sz="1100" b="1" dirty="0">
                <a:solidFill>
                  <a:srgbClr val="0362AE"/>
                </a:solidFill>
                <a:latin typeface="gobCL" pitchFamily="50" charset="0"/>
              </a:rPr>
              <a:t>evaluarlos</a:t>
            </a: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, </a:t>
            </a:r>
            <a:r>
              <a:rPr lang="es-MX" sz="1100" b="1" dirty="0">
                <a:solidFill>
                  <a:srgbClr val="0362AE"/>
                </a:solidFill>
                <a:latin typeface="gobCL" pitchFamily="50" charset="0"/>
              </a:rPr>
              <a:t>monitorearlos</a:t>
            </a: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, </a:t>
            </a:r>
            <a:r>
              <a:rPr lang="es-MX" sz="1100" b="1" dirty="0">
                <a:solidFill>
                  <a:srgbClr val="0362AE"/>
                </a:solidFill>
                <a:latin typeface="gobCL" pitchFamily="50" charset="0"/>
              </a:rPr>
              <a:t>mitigarlos o corregirlos </a:t>
            </a:r>
            <a:r>
              <a:rPr lang="es-MX" sz="1100" dirty="0">
                <a:solidFill>
                  <a:srgbClr val="0362AE"/>
                </a:solidFill>
                <a:latin typeface="gobCL" pitchFamily="50" charset="0"/>
              </a:rPr>
              <a:t>constantemente, según corresponda a los resultados de su seguimiento.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7368" y="1189864"/>
            <a:ext cx="11233247" cy="129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OBJETIVO: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Fortalecer entornos laborales seguros y libres de violencia, donde se potencie el buen trato, se promueva la igualdad con perspectiva de género y se prevengan las situaciones constitutivas de violencia en el trabajo, acoso laboral y sexual, </a:t>
            </a:r>
          </a:p>
        </p:txBody>
      </p:sp>
      <p:sp>
        <p:nvSpPr>
          <p:cNvPr id="2" name="Título 5">
            <a:extLst>
              <a:ext uri="{FF2B5EF4-FFF2-40B4-BE49-F238E27FC236}">
                <a16:creationId xmlns:a16="http://schemas.microsoft.com/office/drawing/2014/main" id="{04C6B21C-7B7D-B8DA-86B8-596CC0E2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</p:spTree>
    <p:extLst>
      <p:ext uri="{BB962C8B-B14F-4D97-AF65-F5344CB8AC3E}">
        <p14:creationId xmlns:p14="http://schemas.microsoft.com/office/powerpoint/2010/main" val="161664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83632" y="1596663"/>
            <a:ext cx="8712968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Alcance: </a:t>
            </a: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SzPts val="900"/>
              <a:buFontTx/>
              <a:buChar char="-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aplicará a todas las personas trabajadoras que se desempeñan en el IND a nivel nacional y que tengan un vínculo contractual.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SzPts val="900"/>
              <a:buFontTx/>
              <a:buChar char="-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Incluidas aquellas personas bajo la modalidad a honorarios y los/as estudiantes en práctica,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SzPts val="900"/>
              <a:buFontTx/>
              <a:buChar char="-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Además, se aplicará, cuando corresponda, a las visitas, usuarios/as o clientes que acudan a nuestras dependencias.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9376" y="5169966"/>
            <a:ext cx="1101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En el caso de personas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trabajadoras de empresas identificadas como subcontratistas del IND, se canalizará sus denuncias y necesidades conforme al estatuto jurídico que les corresponda de acuerdo a la naturaleza de su contratación.</a:t>
            </a:r>
            <a:endParaRPr lang="es-CL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9" y="1700808"/>
            <a:ext cx="2331343" cy="15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509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Definiciones Relevantes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: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ES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a) Riesgo Laboral: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Posibilidad de que las personas trabajadoras sufran un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daño a su vida o salud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a consecuencia de los peligros involucrados en la actividad laboral.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ES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Factores de Riesgos Psicosociales Laborales: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Condiciones que dependen de la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organización del trabajo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 las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relaciones personales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quienes trabajan en un lugar, que poseen el potencial de afectar el bienestar de las personas, la productividad de la organización, y que pueden generar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enfermedades mentales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 incluso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somáticas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personas trabajadoras.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c) Acoso Laboral: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 conducta que constituya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agresión u hostigamiento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ejercida por el empleador o por uno o más personas trabajadoras, en contra de otra(s) persona(s) trabajadora(s), por cualquier medio, ya sea que se manifieste una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sola vez o de manera reiterada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y que tenga como resultado para la(s) persona(s) afectada(s) su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menoscabo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maltrato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humillación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o bien que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amenace o perjudique su situación laboral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 sus oportunidades en el empleo.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acoso laboral, además de la agresión física, incluye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acoso psicológico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abuso emocional o mental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cualquier medio,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amenace o no la situación laboral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3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1344" y="1268760"/>
            <a:ext cx="8064896" cy="527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Definiciones Relevantes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: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Ejemplos de acoso psicológico, abuso emocional o mental, considerando el contexto y caso concreto en el que se presente: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Juzgar el desempeño de una persona trabajadora de manera ofensiva.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Aislamiento, cortar o restringir el contacto de una persona con otras, privándola de redes de apoyo social. Ser aislado/a, apartado/a, excluido/a, rechazado/a, ignorado/a, menospreciado/a, ya sea por orden de una jefatura o por iniciativa de compañeros/as de trabajo.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El uso de nombres ofensivos para inducir el rechazo o condena de la persona.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Usar lenguaje despectivo o insultante para menospreciar o degradar a alguien.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Hacer comentarios despectivos sobre la apariencia, inteligencia, habilidades, competencia profesional o valor de una persona.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75" y="1916832"/>
            <a:ext cx="313234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344308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Ejemplos de acoso psicológico, abuso emocional o mental, considerando el contexto y caso concreto en el que se presente:</a:t>
            </a: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67608" y="2132856"/>
            <a:ext cx="91450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Obligar a un/a trabajador/a </a:t>
            </a:r>
            <a:r>
              <a:rPr lang="es-MX" dirty="0" err="1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permanecer sin tareas que realizar u obligarle a realizar tareas que nada tienen que ver con su perfil profesional con el objetivo de denigrarle o menospreciar.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Expresar intenciones de dañar o intimidar a alguien verbalmente.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Enviar mensajes amenazantes, abusivos o despectivos por correo electrónico, redes sociales o mensajes de texto.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Hacer comentarios despreciativos de otros referidos a cualquier característica personal, como género, etnia, origen social, vestimenta, o características corporales.</a:t>
            </a:r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407368" y="5517232"/>
            <a:ext cx="1101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general, cualquier agresión u hostigamiento que tenga como resultado el menoscabo, maltrato o humillación, o que amenace o perjudique la situación laboral o situación de empleo.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384870"/>
            <a:ext cx="2089702" cy="2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considerarán manifestaciones de acoso laboral, entre otras, las siguientes conductas: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horizontal: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Es aquella conducta ejercida por personas trabajadoras que se encuentran en similar jerarquía dentro del Servicio.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vertical descendente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: Es aquella conducta ejercida por una persona que ocupa un cargo jerárquicamente superior en el Servicio.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vertical ascendente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: Es aquella conducta ejercida por una o más personas trabajadoras dirigida a una persona que ocupa un cargo jerárquicamente superior en el Servicio.</a:t>
            </a:r>
          </a:p>
          <a:p>
            <a:pPr algn="just"/>
            <a:endParaRPr lang="es-MX" b="1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● Acoso mixto o complejo: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Es aquella conducta ejercida por una o más personas trabajadoras de manera horizontal en conocimiento del empleador,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quien en lugar de intervenir en favor de la persona afectada no toma ninguna medida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o ejerce el mismo tipo de conducta de acoso. </a:t>
            </a:r>
          </a:p>
          <a:p>
            <a:pPr algn="just"/>
            <a:endParaRPr lang="es-MX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También puede resultar en aquella circunstancia en que coexiste acoso vertical ascendente y descendente</a:t>
            </a:r>
          </a:p>
        </p:txBody>
      </p:sp>
    </p:spTree>
    <p:extLst>
      <p:ext uri="{BB962C8B-B14F-4D97-AF65-F5344CB8AC3E}">
        <p14:creationId xmlns:p14="http://schemas.microsoft.com/office/powerpoint/2010/main" val="415236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8247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considerarán manifestaciones de acoso laboral, entre otras, las siguientes conductas: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Conductas incívicas:</a:t>
            </a:r>
          </a:p>
          <a:p>
            <a:pPr algn="just"/>
            <a:endParaRPr lang="es-MX" b="1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Abarca comportamientos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descorteses o groseros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que carecen de una clara intención de dañar, pero que entran en conflicto con los estándares de respeto mutuo.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 menudo surge del descuido de las normas sociales.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Sin directrices claras, el comportamiento descortés puede perpetuarse y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generar situaciones de hostilidad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 o violencia.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556792"/>
            <a:ext cx="2497869" cy="22048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7408" y="4941168"/>
            <a:ext cx="102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70C0"/>
                </a:solidFill>
                <a:latin typeface="gobCL" pitchFamily="50" charset="0"/>
              </a:rPr>
              <a:t>Al abordar las conductas incívicas de manera proactiva, las organizaciones pueden mitigar su propagación y evitar que evolucione hacia transgresiones más graves. </a:t>
            </a:r>
          </a:p>
        </p:txBody>
      </p:sp>
    </p:spTree>
    <p:extLst>
      <p:ext uri="{BB962C8B-B14F-4D97-AF65-F5344CB8AC3E}">
        <p14:creationId xmlns:p14="http://schemas.microsoft.com/office/powerpoint/2010/main" val="381417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63752" y="2399977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Usar un tono de voz apropiado y carente de agresividad cuando se habla.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Evitar gestos físicos no verbales hostiles y discriminatorios propendiendo a una actuación amable en el entorno laboral.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 respeto a los espacios personales del resto de las personas trabajadoras propendiendo a consultar, en caso de dudas, sobre el uso de herramientas, materiales u otros implementos ajenos.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Mantener especial reserva de aquella información que se ha proporcionado en el contexto personal por otra persona del trabajo, (no delito).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8782" y="1427917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Para enfrentar eventuales conductas incívicas en el marco de las relaciones laborales se debe: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134837-C96D-6BE2-923F-602D2FB22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5" y="2559081"/>
            <a:ext cx="2958151" cy="29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553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considerarán manifestaciones de acoso laboral, entre otras, las siguientes conductas:</a:t>
            </a:r>
          </a:p>
          <a:p>
            <a:pPr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 Violencia de género: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Conducta basada en el género o sexo de una persona que causa daño o sufrimiento físico, sexual o psicológico (principalmente mujeres). Por </a:t>
            </a:r>
            <a:r>
              <a:rPr lang="es-MX" dirty="0" err="1">
                <a:solidFill>
                  <a:srgbClr val="0070C0"/>
                </a:solidFill>
                <a:latin typeface="gobCL" pitchFamily="50" charset="0"/>
              </a:rPr>
              <a:t>ej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la violencia contra la pareja (o ex pareja), la violación, el abuso y el acoso sexual.</a:t>
            </a:r>
          </a:p>
          <a:p>
            <a:pPr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 Sexismo:</a:t>
            </a: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Es cualquier expresión (un acto, una palabra, una imagen, un gesto) basada en la idea de que algunas personas son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inferiores por razón de su sexo o género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b="1" i="1" dirty="0">
                <a:solidFill>
                  <a:srgbClr val="0070C0"/>
                </a:solidFill>
                <a:latin typeface="gobCL" pitchFamily="50" charset="0"/>
              </a:rPr>
              <a:t>a) Sexismo consciente u hostil:</a:t>
            </a:r>
          </a:p>
          <a:p>
            <a:pPr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Defiende los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prejuicios de género tradicionales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y castiga a quienes desafían el estereotipo de género, los que en determinados contextos podrían dar lugar a conductas constitutivas de acoso.</a:t>
            </a:r>
          </a:p>
          <a:p>
            <a:pPr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Comentarios denigrantes para las mujeres o diversidades basados en dicha condición.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Humor y chistes sexistas o discriminatorios hacia la mujer o diversidades basados en dicha condición.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Comentarios sobre fenómenos fisiológicos de una mujer o diversidades.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Silenciamiento o ninguneo basado en el sexo o género.</a:t>
            </a:r>
          </a:p>
        </p:txBody>
      </p:sp>
    </p:spTree>
    <p:extLst>
      <p:ext uri="{BB962C8B-B14F-4D97-AF65-F5344CB8AC3E}">
        <p14:creationId xmlns:p14="http://schemas.microsoft.com/office/powerpoint/2010/main" val="284392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2023095"/>
            <a:ext cx="76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0070C0"/>
                </a:solidFill>
                <a:latin typeface="gobCL" pitchFamily="50" charset="0"/>
              </a:rPr>
              <a:t>b) Sexismo inconsciente o benévolo: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Conductas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paternalistas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que asumen que las mujeres son menos competentes e incapaces de tomar sus propias decisiones.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Ejemplos, considerando el contexto y el caso concreto que se presente, son: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Darle a una mujer una explicación no solicitada cuando ella es experta en el tema (</a:t>
            </a:r>
            <a:r>
              <a:rPr lang="es-MX" b="1" i="1" dirty="0" err="1">
                <a:solidFill>
                  <a:srgbClr val="0070C0"/>
                </a:solidFill>
                <a:latin typeface="gobCL" pitchFamily="50" charset="0"/>
              </a:rPr>
              <a:t>mansplaining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).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Interrumpir bruscamente a una mujer mientras habla y sin esperar que ella termine (</a:t>
            </a:r>
            <a:r>
              <a:rPr lang="es-MX" b="1" i="1" dirty="0" err="1">
                <a:solidFill>
                  <a:srgbClr val="0070C0"/>
                </a:solidFill>
                <a:latin typeface="gobCL" pitchFamily="50" charset="0"/>
              </a:rPr>
              <a:t>manterrupting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).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204690"/>
            <a:ext cx="3160584" cy="23850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3352" y="1484784"/>
            <a:ext cx="107291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considerarán manifestaciones de acoso laboral, entre otras, las siguientes conductas:</a:t>
            </a:r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96308" y="5733256"/>
            <a:ext cx="114163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70C0"/>
                </a:solidFill>
                <a:latin typeface="gobCL" pitchFamily="50" charset="0"/>
              </a:rPr>
              <a:t>Estas conductas d</a:t>
            </a:r>
            <a:r>
              <a:rPr lang="es-MX" sz="2000" dirty="0" err="1">
                <a:solidFill>
                  <a:srgbClr val="0070C0"/>
                </a:solidFill>
                <a:latin typeface="gobCL" pitchFamily="50" charset="0"/>
              </a:rPr>
              <a:t>eben</a:t>
            </a:r>
            <a:r>
              <a:rPr lang="es-MX" sz="2000" dirty="0">
                <a:solidFill>
                  <a:srgbClr val="0070C0"/>
                </a:solidFill>
                <a:latin typeface="gobCL" pitchFamily="50" charset="0"/>
              </a:rPr>
              <a:t> propender a erradicarse de los espacios de trabajo aunque no busquen generar daño, perpetúan una cultura laboral con </a:t>
            </a:r>
            <a:r>
              <a:rPr lang="es-MX" sz="2000" b="1" dirty="0">
                <a:solidFill>
                  <a:srgbClr val="0070C0"/>
                </a:solidFill>
                <a:latin typeface="gobCL" pitchFamily="50" charset="0"/>
              </a:rPr>
              <a:t>violencia silenciosa o tolerada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584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PROMULGACIÓN LEY N°21.643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508525"/>
            <a:ext cx="11416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 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9067" y="2339002"/>
            <a:ext cx="7815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Modifica el Código del Trabajo, Ley General de Bases de la Administración del Estado, Estatuto Administrativo, Estatuto Administrativo para funcionarios Municipales y Ley Orgánica Constitucional de Municipalidades.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Para abordar la prevención, investigación y sanción del acoso laboral, sexual y la violencia (externa) en el ámbito del trabajo. 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Durante junio y Julio del 2024, la Superintendencia de Seguridad Social ("SUSESO") entregó directrices a los Organismos Administradores del Seguro Social y Obligatorio (“OAL”) de la Ley N°16.744 y documentación adicional de la Dirección del Trabajo, Servicio Civil y Contraloría.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1 de agosto de 2024, la Ley Karin entró en vigencia.</a:t>
            </a:r>
            <a:endParaRPr lang="es-CL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248" y="2835463"/>
            <a:ext cx="2209226" cy="33719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EA89A3-BFA2-E0A8-6BE8-5AA206BF9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414" y="3154181"/>
            <a:ext cx="2186595" cy="3277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296308" y="1631801"/>
            <a:ext cx="1112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Denominada "Ley Karin“, por el fallecimiento de Karin Salgado, Técnico Paramédico, del Hospital </a:t>
            </a:r>
            <a:r>
              <a:rPr lang="es-MX" dirty="0" err="1">
                <a:solidFill>
                  <a:srgbClr val="0070C0"/>
                </a:solidFill>
                <a:latin typeface="gobCL" pitchFamily="50" charset="0"/>
              </a:rPr>
              <a:t>Herminda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 Martín de Chillán, quien se suicidó tras sufrir acoso laboral (por ser testigo en un sumario).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17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Existen conductas que, en general, no son consideradas acoso y violencia, y tampoco son conductas incívicas, o sexismo inconsciente (debiendo considerar siempre el contexto y cada caso en particular).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Conductas relativas a los comentarios y consejos legítimos referidos a las asignaciones de trabajo,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implementación de la política del Servicio o las medidas disciplinarias impuestas,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Asignar y programar cargas de trabajo, cambiar las asignaciones de trabajo y las funciones del puesto,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Informar a un/a trabajador/a sobre su desempeño laboral insatisfactorio y aplicar medidas disciplinarias,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Informar a un/a trabajador/a sobre un comportamiento inadecuado,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Aplicar cambios organizativos o reestructuraciones,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ctr"/>
            <a:r>
              <a:rPr lang="es-MX" sz="2000" dirty="0">
                <a:solidFill>
                  <a:srgbClr val="0070C0"/>
                </a:solidFill>
                <a:latin typeface="gobCL" pitchFamily="50" charset="0"/>
              </a:rPr>
              <a:t>Cualquier otro </a:t>
            </a:r>
            <a:r>
              <a:rPr lang="es-MX" sz="2000" b="1" dirty="0">
                <a:solidFill>
                  <a:srgbClr val="0070C0"/>
                </a:solidFill>
                <a:latin typeface="gobCL" pitchFamily="50" charset="0"/>
              </a:rPr>
              <a:t>ejercicio razonable y legal de una función de gestión, </a:t>
            </a:r>
            <a:r>
              <a:rPr lang="es-MX" sz="2000" dirty="0">
                <a:solidFill>
                  <a:srgbClr val="0070C0"/>
                </a:solidFill>
                <a:latin typeface="gobCL" pitchFamily="50" charset="0"/>
              </a:rPr>
              <a:t>en la medida que exista </a:t>
            </a:r>
            <a:r>
              <a:rPr lang="es-MX" sz="2000" b="1" dirty="0">
                <a:solidFill>
                  <a:srgbClr val="0070C0"/>
                </a:solidFill>
                <a:latin typeface="gobCL" pitchFamily="50" charset="0"/>
              </a:rPr>
              <a:t>respeto de los derechos fundamentales del trabajador/a </a:t>
            </a:r>
            <a:r>
              <a:rPr lang="es-MX" sz="2000" dirty="0">
                <a:solidFill>
                  <a:srgbClr val="0070C0"/>
                </a:solidFill>
                <a:latin typeface="gobCL" pitchFamily="50" charset="0"/>
              </a:rPr>
              <a:t>y que no sea utilizado subrepticiamente como mecanismo de hostigamiento y agresión hacia una persona en específico.</a:t>
            </a:r>
          </a:p>
        </p:txBody>
      </p:sp>
    </p:spTree>
    <p:extLst>
      <p:ext uri="{BB962C8B-B14F-4D97-AF65-F5344CB8AC3E}">
        <p14:creationId xmlns:p14="http://schemas.microsoft.com/office/powerpoint/2010/main" val="425837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83832" y="1751325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La discriminación arbitraria:</a:t>
            </a:r>
          </a:p>
          <a:p>
            <a:pPr algn="just"/>
            <a:endParaRPr lang="es-MX" sz="1100" b="1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Cualquier distinción, exclusión o restricción por motivos de sexo, identidad de género, orientación sexual, nacionalidad, raza, etnia, situación socioeconómica, ideología o posición política, creencias religiosas, edad, situación de discapacidad u otros motivos,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Que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amenaza, perturba o anula el ejercicio de sus derechos y libertades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fundamentales en las esferas política, económica, social, cultural y/o civil.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AEFA87-1B8B-5B76-5598-8A4DB1ED0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312876"/>
            <a:ext cx="3672408" cy="18362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513ACF-331E-23CA-DC25-165A3D784047}"/>
              </a:ext>
            </a:extLst>
          </p:cNvPr>
          <p:cNvSpPr txBox="1"/>
          <p:nvPr/>
        </p:nvSpPr>
        <p:spPr>
          <a:xfrm>
            <a:off x="335360" y="1486525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considerarán manifestaciones de acoso laboral, entre otras, las siguientes conductas: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819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402623"/>
            <a:ext cx="11416316" cy="304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d) Acoso Sexual: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sz="1100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que una persona realice, en forma indebida, por cualquier medio,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requerimientos de carácter sexual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consentidos por quien los recibe y que amenacen o perjudiquen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su situación laboral o sus oportunidades en el empleo.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Implica insinuaciones sexuales no deseadas, solicitudes de favores sexuales u otras conductas verbales, no verbales o físicas de naturaleza sexual, tales como comentarios sexuales, acercamientos físicos, caricias, abrazos, besos o intentos de realizarlas.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característica esencial del acoso sexual es que no es deseado ni aceptado por quien lo recibe,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sin consentimiento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526678"/>
            <a:ext cx="2999874" cy="19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3352" y="1724185"/>
            <a:ext cx="6951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Las conductas de acoso sexual, también pueden configurarse como: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horizontal</a:t>
            </a: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vertical descendente</a:t>
            </a: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●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vertical ascendente</a:t>
            </a: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endParaRPr lang="es-MX" b="1" dirty="0">
              <a:solidFill>
                <a:srgbClr val="0070C0"/>
              </a:solidFill>
              <a:latin typeface="gobCL" pitchFamily="50" charset="0"/>
            </a:endParaRPr>
          </a:p>
          <a:p>
            <a:pPr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● Acoso mixto o complejo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(en lugar de intervenir en favor de la persona afectada no toma ninguna medida).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03" y="1842179"/>
            <a:ext cx="2594933" cy="2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Por ejemplo, considerando el contexto y caso concreto en el que se presente: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Enviar mensajes o imágenes sexualmente explícitos o participar en acoso o coerción </a:t>
            </a:r>
            <a:r>
              <a:rPr lang="es-MX" dirty="0" err="1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sexualizada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 través de plataformas digitales sin el consentimiento del destinatario.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Ofrecer recompensas o beneficios a cambio de favores sexuales o amenazar con consecuencias negativas ante la negación.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Presionar a alguien para que realice una actividad sexual en contra de su voluntad mediante amenazas, manipulación u otros medios.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Contacto o comportamiento sexual no deseado o no consensuado, que va desde manoseos hasta violación. Incluye contacto físico, roce contra alguien, pellizcos, besos deliberados no deseados.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En general, cualquier requerimiento de carácter sexual no consentido por la persona que los recibe.</a:t>
            </a:r>
          </a:p>
        </p:txBody>
      </p:sp>
    </p:spTree>
    <p:extLst>
      <p:ext uri="{BB962C8B-B14F-4D97-AF65-F5344CB8AC3E}">
        <p14:creationId xmlns:p14="http://schemas.microsoft.com/office/powerpoint/2010/main" val="81080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7368" y="1556730"/>
            <a:ext cx="11305256" cy="432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e) Violencia en el trabajo ejercida por terceros ajenos a la relación laboral: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Son aquellas conductas que afecten a las personas trabajadoras, con ocasión de la prestación de servicios, por parte de clientes, proveedores o usuarios, entre otros.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Algunos ejemplos (realizados por terceros a funcionariado):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Gritos o amenazas.</a:t>
            </a:r>
          </a:p>
          <a:p>
            <a:pPr lvl="0" algn="r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Uso de garabatos o palabras ofensivas.</a:t>
            </a:r>
          </a:p>
          <a:p>
            <a:pPr lvl="0" algn="r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Golpes, zamarreos, puñetazos, patadas o bofetadas.</a:t>
            </a:r>
          </a:p>
          <a:p>
            <a:pPr algn="r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Robo o asaltos en el lugar de trabajo. </a:t>
            </a:r>
          </a:p>
          <a:p>
            <a:pPr algn="r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Conductas que amenacen o resulte en lesiones físicas, </a:t>
            </a:r>
          </a:p>
          <a:p>
            <a:pPr algn="r">
              <a:lnSpc>
                <a:spcPct val="150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● Daños materiales.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C87A28-4620-E41A-8033-DB2170E9B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2" y="3573016"/>
            <a:ext cx="3926210" cy="19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0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515701"/>
            <a:ext cx="11416316" cy="486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 </a:t>
            </a:r>
            <a:r>
              <a:rPr lang="es-MX" b="1" u="sng" dirty="0">
                <a:solidFill>
                  <a:srgbClr val="0070C0"/>
                </a:solidFill>
                <a:latin typeface="gobCL" pitchFamily="50" charset="0"/>
              </a:rPr>
              <a:t>Principios de la Prevención de VALS: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b="1" i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a) Principios de la Política Nacional de Seguridad y Salud en el Trabajo: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Respeto a la Vida e Integridad Física y Psíquica de Personas Trabajadoras como un Derecho Fundamental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Desarrollo de un Enfoque Preventivo de la Seguridad y Salud en el Trabajo, a través de la Gestión de los Riesgos en los entornos de trabajo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Enfoque de Género y Diversidad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Universalidad e Inclusión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Participación y Diálogo Social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Mejora Continua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Responsabilidad en la Gestión de los Riesgos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dirty="0"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endParaRPr lang="es-CL" sz="1800" dirty="0"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3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546391"/>
            <a:ext cx="11416316" cy="332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 </a:t>
            </a:r>
            <a:r>
              <a:rPr lang="es-MX" b="1" u="sng" dirty="0">
                <a:solidFill>
                  <a:srgbClr val="0070C0"/>
                </a:solidFill>
                <a:latin typeface="gobCL" pitchFamily="50" charset="0"/>
              </a:rPr>
              <a:t>Principios de la Prevención de VALS: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b="1" i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b) Principios para una gestión preventiva en materia de riesgos psicosociales en el lugar de trabajo: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Política de Tolerancia Cero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Valores Fundamentales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Participación y Diálogo social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Control de los Riesgos en su Origen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Perspectiva de Género</a:t>
            </a: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endParaRPr lang="es-CL" sz="1800" dirty="0"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1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631497"/>
            <a:ext cx="7671900" cy="266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0070C0"/>
                </a:solidFill>
                <a:latin typeface="gobCL" pitchFamily="50" charset="0"/>
              </a:rPr>
              <a:t> Derechos y Deberes de las Personas Trabajadoras:</a:t>
            </a:r>
            <a:endParaRPr lang="es-MX" i="1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lnSpc>
                <a:spcPct val="150000"/>
              </a:lnSpc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Derecho a trabajar en un ambiente laboral libre de acoso y violencia.</a:t>
            </a:r>
          </a:p>
          <a:p>
            <a:pPr marL="360363" lvl="0" indent="-360363" algn="just">
              <a:lnSpc>
                <a:spcPct val="150000"/>
              </a:lnSpc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Tratar a todos/as con respeto y no cometer ningún acto de acoso y violencia.</a:t>
            </a:r>
          </a:p>
          <a:p>
            <a:pPr marL="360363" lvl="0" indent="-360363" algn="just">
              <a:lnSpc>
                <a:spcPct val="150000"/>
              </a:lnSpc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Cumplir con la normativa de seguridad y la salud en el trabajo.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SzPts val="900"/>
            </a:pPr>
            <a:endParaRPr lang="es-MX" sz="400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Derecho a denunciar las conductas de acoso y violencia al personal designado para ello.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B858CC-A85F-B4AF-B9E9-91710CA95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628800"/>
            <a:ext cx="3312368" cy="22042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9B1AD7B-FF5E-40DE-8862-032F20E6336D}"/>
              </a:ext>
            </a:extLst>
          </p:cNvPr>
          <p:cNvSpPr txBox="1"/>
          <p:nvPr/>
        </p:nvSpPr>
        <p:spPr>
          <a:xfrm>
            <a:off x="335360" y="4509121"/>
            <a:ext cx="11233248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 algn="just"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Cooperar en la investigación de casos de acoso o violencia cuando le sea requerido y mantener confidencialidad de la información.</a:t>
            </a:r>
          </a:p>
          <a:p>
            <a:pPr marL="360363" lvl="0" indent="-360363" algn="just">
              <a:lnSpc>
                <a:spcPct val="150000"/>
              </a:lnSpc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endParaRPr lang="es-MX" sz="500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spcAft>
                <a:spcPts val="600"/>
              </a:spcAft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Derecho a ser informadas sobre el protocolo de prevención del acoso laboral, sexual y violencia con el que cuenta la Institución y de los monitoreos y resultados de las evaluaciones y medidas que se realizan constantemente para su cumplimiento.</a:t>
            </a:r>
            <a:endParaRPr lang="es-CL" sz="1600" dirty="0"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1344" y="1503050"/>
            <a:ext cx="11521280" cy="3582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0070C0"/>
                </a:solidFill>
                <a:latin typeface="gobCL" pitchFamily="50" charset="0"/>
              </a:rPr>
              <a:t> Derechos y Deberes de la Institución:</a:t>
            </a:r>
            <a:endParaRPr lang="es-MX" i="1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endParaRPr lang="es-MX" b="1" i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Generar medidas preventivas para evitar la violencia y el acoso, incluida la violencia y el acoso por razón de género, mediante la gestión de los riesgos y la información y capacitación de las personas trabajadoras.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Informar sobre los mecanismos para las denuncias de acoso y violencia y la orientación de las personas denunciantes.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Asegurar la estricta confidencialidad de las denuncias y su investigación.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Asegurar que el denunciante, la víctima o los testigos no sean </a:t>
            </a:r>
            <a:r>
              <a:rPr lang="es-MX" sz="1600" dirty="0" err="1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revictimizados</a:t>
            </a: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y estén protegidos contra represalias.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Adopción de las medidas que resulten de la investigación del acoso o la violencia.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Monitorear y cumplimiento del Protocolo de Prevención del acoso laboral, sexual y violencia en el trabajo, incorporación de las mejoras que sean pertinentes como resultado de las evaluaciones y mediciones constantes en los lugares de trabajo.</a:t>
            </a:r>
            <a:endParaRPr lang="es-CL" sz="1600" dirty="0"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D0B3C4-4255-43AC-9D55-5B90C8769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45" y="5049827"/>
            <a:ext cx="2257023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ASPECTOS CLAVES DE LA LEY N° 21.643 / "LEY KARIN"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7842" y="1844824"/>
            <a:ext cx="114163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es-MX" b="1" dirty="0">
                <a:solidFill>
                  <a:srgbClr val="0070C0"/>
                </a:solidFill>
              </a:rPr>
              <a:t>-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Modificación del acoso laboral: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elimina el requisito de la reiteración de la conducta.</a:t>
            </a: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- Violencia en el trabajo: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amplía la protección de derechos de trabajadores/as y, por ende, el alcance de la responsabilidad por parte de la Institución, en tanto que deberá prevenir actos de violencia de personas terceras a sus trabajadores/as.</a:t>
            </a: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- Elaborar, poner en conocimiento e implementar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protocolo de prevención del acoso sexual, laboral, y violencia en el trabajo,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así como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procedimiento de denuncias.</a:t>
            </a:r>
          </a:p>
        </p:txBody>
      </p:sp>
    </p:spTree>
    <p:extLst>
      <p:ext uri="{BB962C8B-B14F-4D97-AF65-F5344CB8AC3E}">
        <p14:creationId xmlns:p14="http://schemas.microsoft.com/office/powerpoint/2010/main" val="3634179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 Para la Gestión del Riesgo:</a:t>
            </a: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la implementación de medidas, la supervisión de su cumplimiento y la comunicación con cualquier organismo fiscalizador con competencias sobre la materia., se ha designado al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Departamento de Gestión y Desarrollo de Personas,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cuya jefatura es Rodrigo Capelli Mora.</a:t>
            </a:r>
          </a:p>
          <a:p>
            <a:pPr lvl="0" algn="just">
              <a:lnSpc>
                <a:spcPct val="150000"/>
              </a:lnSpc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Comité Paritario de Higiene y Seguridad de acuerdo a sus funciones, deberá participar en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monitoreo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del cumplimiento de las medidas establecidas, lo que también puede realizar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Comité de Aplicación CEAL-SM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lnSpc>
                <a:spcPct val="150000"/>
              </a:lnSpc>
              <a:buSzPts val="9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capacitará a las personas trabajadoras sobre el o los riesgos identificados y las medidas preventivas a través de actividades de capacitación </a:t>
            </a:r>
            <a:r>
              <a:rPr lang="es-MX" dirty="0" err="1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line y </a:t>
            </a:r>
            <a:r>
              <a:rPr lang="es-MX" dirty="0" err="1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mailings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mensuales y el responsable de esta actividad será Felipe Flores,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Jefatura Unidad de Gestión, Desarrollo y Relaciones Laborales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L" dirty="0"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4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20426"/>
              </p:ext>
            </p:extLst>
          </p:nvPr>
        </p:nvGraphicFramePr>
        <p:xfrm>
          <a:off x="1775520" y="1628801"/>
          <a:ext cx="8128000" cy="438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89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gobCL" pitchFamily="50" charset="0"/>
                        </a:rPr>
                        <a:t>IDENTIFICACIÓN DE FACTORES DE RIESGO</a:t>
                      </a:r>
                      <a:endParaRPr lang="es-CL" dirty="0"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013">
                <a:tc>
                  <a:txBody>
                    <a:bodyPr/>
                    <a:lstStyle/>
                    <a:p>
                      <a:pPr algn="just"/>
                      <a:r>
                        <a:rPr lang="es-MX" b="1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Comportamiento Incívicos: </a:t>
                      </a:r>
                      <a:r>
                        <a:rPr lang="es-MX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Conductas de carácter descortés o grosero, que </a:t>
                      </a:r>
                    </a:p>
                    <a:p>
                      <a:pPr algn="just"/>
                      <a:r>
                        <a:rPr lang="es-MX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impactan en las relaciones sociales implícitas y/o inadecuadas, que se expresan </a:t>
                      </a:r>
                    </a:p>
                    <a:p>
                      <a:pPr algn="just"/>
                      <a:r>
                        <a:rPr lang="es-MX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en la organización.</a:t>
                      </a:r>
                      <a:endParaRPr lang="es-CL" dirty="0">
                        <a:solidFill>
                          <a:srgbClr val="0362AE"/>
                        </a:solidFill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01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Conductas Sexistas: </a:t>
                      </a:r>
                      <a:r>
                        <a:rPr lang="es-MX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Conductas que expresan a través de actos, palabras, imágenes, gestos, entre otros, basada en la idea de que algunas personas son inferiores por razón de su sexo o género.</a:t>
                      </a:r>
                      <a:endParaRPr lang="es-CL" dirty="0">
                        <a:solidFill>
                          <a:srgbClr val="0362AE"/>
                        </a:solidFill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70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Violencia Externa: </a:t>
                      </a:r>
                      <a:r>
                        <a:rPr lang="es-MX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Conductas de agresión verbal o física de parte de personas externas a la Institución.</a:t>
                      </a:r>
                      <a:endParaRPr lang="es-CL" dirty="0">
                        <a:solidFill>
                          <a:srgbClr val="0362AE"/>
                        </a:solidFill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70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Acoso Laboral: </a:t>
                      </a:r>
                      <a:r>
                        <a:rPr lang="es-MX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Exposición de manera reiterada y sistemática a conductas negativas, hostiles o humillantes en el entorno de trabajo.</a:t>
                      </a:r>
                      <a:endParaRPr lang="es-CL" dirty="0">
                        <a:solidFill>
                          <a:srgbClr val="0362AE"/>
                        </a:solidFill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89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Amenazas Constantes de Desvinculación</a:t>
                      </a:r>
                      <a:r>
                        <a:rPr lang="es-CL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41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16422"/>
              </p:ext>
            </p:extLst>
          </p:nvPr>
        </p:nvGraphicFramePr>
        <p:xfrm>
          <a:off x="839416" y="1333808"/>
          <a:ext cx="10801200" cy="497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6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IDENTIFICACIÓN DE FACTORES DE RIESGO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MEDIDAS DE PREVENCIÓN A IMPLEMENTAR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92">
                <a:tc>
                  <a:txBody>
                    <a:bodyPr/>
                    <a:lstStyle/>
                    <a:p>
                      <a:pPr algn="just"/>
                      <a:r>
                        <a:rPr lang="es-MX" sz="1500" b="1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Comportamiento Incívicos</a:t>
                      </a:r>
                      <a:r>
                        <a:rPr lang="es-MX" sz="1500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: </a:t>
                      </a:r>
                    </a:p>
                    <a:p>
                      <a:pPr algn="just"/>
                      <a:endParaRPr lang="es-MX" sz="1500" dirty="0">
                        <a:solidFill>
                          <a:srgbClr val="0362AE"/>
                        </a:solidFill>
                        <a:latin typeface="gobCL" pitchFamily="50" charset="0"/>
                      </a:endParaRPr>
                    </a:p>
                    <a:p>
                      <a:pPr algn="l"/>
                      <a:r>
                        <a:rPr lang="es-MX" sz="1500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Conductas de carácter descortés o grosero, que </a:t>
                      </a:r>
                    </a:p>
                    <a:p>
                      <a:pPr algn="l"/>
                      <a:r>
                        <a:rPr lang="es-MX" sz="1500" dirty="0">
                          <a:solidFill>
                            <a:srgbClr val="0362AE"/>
                          </a:solidFill>
                          <a:latin typeface="gobCL" pitchFamily="50" charset="0"/>
                        </a:rPr>
                        <a:t>impactan en las relaciones sociales implícitas y/o inadecuadas, que se expresan en la organización.</a:t>
                      </a:r>
                      <a:endParaRPr lang="es-CL" sz="1500" dirty="0">
                        <a:solidFill>
                          <a:srgbClr val="0362AE"/>
                        </a:solidFill>
                        <a:latin typeface="gobCL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Inclusión en el Programa de Inducción Institucional las temáticas de VALS, Igualdad de Género e Inclusión.</a:t>
                      </a:r>
                    </a:p>
                    <a:p>
                      <a:pPr algn="just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Realización de charlas de difusión respecto de lineamientos generales de la Ley Karin. </a:t>
                      </a:r>
                    </a:p>
                    <a:p>
                      <a:pPr algn="just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Actividades de Capacitación de acuerdo a:</a:t>
                      </a:r>
                    </a:p>
                    <a:p>
                      <a:pPr algn="just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Para toda jefatura en temáticas de resolución de conflictos, asertividad, habilidades de comunicación y sobre lineamientos generales de la Ley Karin.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En materias de gestión de los riesgos psicosociales, asociados al acoso y la violencia, para integrantes de Comités Paritarios.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Implementación de un protocolo de Resolución de Conflictos en la Institución.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Realización de charlas de difusión respecto del Protocolo de Resolución de Conflictos.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Realización de conversatorios respecto al buen trato y espacios laborales libres de Acoso y Violencia.</a:t>
                      </a:r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AB7B28B2-AB85-207A-5134-4F479180E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2" y="4149080"/>
            <a:ext cx="2016224" cy="11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3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1600"/>
              </p:ext>
            </p:extLst>
          </p:nvPr>
        </p:nvGraphicFramePr>
        <p:xfrm>
          <a:off x="911424" y="1333808"/>
          <a:ext cx="10153128" cy="497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6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IDENTIFICACIÓN DE FACTORES DE RIESGO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MEDIDAS DE PREVENCIÓN A IMPLEMENTAR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92">
                <a:tc>
                  <a:txBody>
                    <a:bodyPr/>
                    <a:lstStyle/>
                    <a:p>
                      <a:pPr algn="just"/>
                      <a:r>
                        <a:rPr lang="es-MX" sz="1500" b="1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Conductas Sexistas</a:t>
                      </a: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just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Conductas que expresan a través de actos, palabras, imágenes, gestos, entre otros, basada en la idea de que algunas personas son inferiores por razón de su sexo o género.</a:t>
                      </a:r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Adicional a las acciones anteriores, se considera actividades de capacitación en materias de género y cómo pueden desencadenar en acoso y violencia.</a:t>
                      </a:r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36D250F-9BD7-427D-10E6-A0E83DEFB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487193"/>
            <a:ext cx="2032754" cy="12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1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51667"/>
              </p:ext>
            </p:extLst>
          </p:nvPr>
        </p:nvGraphicFramePr>
        <p:xfrm>
          <a:off x="551384" y="1333808"/>
          <a:ext cx="10513168" cy="497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5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IDENTIFICACIÓN DE FACTORES DE RIESGO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MEDIDAS DE PREVENCIÓN A IMPLEMENTAR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9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b="1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Violencia Externa: </a:t>
                      </a:r>
                    </a:p>
                    <a:p>
                      <a:pPr marL="0" algn="just" defTabSz="914400" rtl="0" eaLnBrk="1" latinLnBrk="0" hangingPunct="1"/>
                      <a:endParaRPr lang="es-MX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Conductas de agresión verbal o física de parte de personas externas a la Institución.</a:t>
                      </a:r>
                      <a:endParaRPr lang="es-CL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Adicional a las acciones anteriores, se considera lo siguiente:</a:t>
                      </a: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endParaRPr lang="es-MX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r>
                        <a:rPr lang="es-MX" sz="14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Incorporación en Reglamentos de Uso de Recintos, aspectos asociados al buen trato a personas funcionarias y consecuencias asociadas a su no cumplimiento. </a:t>
                      </a: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endParaRPr lang="es-MX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r>
                        <a:rPr lang="es-MX" sz="14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Realización de levantamiento de condiciones en zonas de atención a público.</a:t>
                      </a: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endParaRPr lang="es-MX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Mantener registro de agresión a personas funcionarias. </a:t>
                      </a:r>
                    </a:p>
                    <a:p>
                      <a:pPr marL="0" algn="just" defTabSz="914400" rtl="0" eaLnBrk="1" latinLnBrk="0" hangingPunct="1"/>
                      <a:endParaRPr lang="es-MX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Realizar campañas de prevención sobre violencia hacia las personas funcionarias. </a:t>
                      </a:r>
                      <a:endParaRPr lang="es-CL" sz="14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69C4101-0AA0-9AB2-863C-D10CAE608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0" y="3835110"/>
            <a:ext cx="1689082" cy="16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0345"/>
              </p:ext>
            </p:extLst>
          </p:nvPr>
        </p:nvGraphicFramePr>
        <p:xfrm>
          <a:off x="839416" y="1333808"/>
          <a:ext cx="10225136" cy="526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8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IDENTIFICACIÓN DE FACTORES DE RIESGO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MEDIDAS DE PREVENCIÓN A IMPLEMENTAR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74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500" b="1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Acoso Laboral: </a:t>
                      </a:r>
                    </a:p>
                    <a:p>
                      <a:pPr marL="0" algn="just" defTabSz="914400" rtl="0" eaLnBrk="1" latinLnBrk="0" hangingPunct="1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Exposición de manera reiterada y sistemática a conductas negativas, hostiles o humillantes en el entorno de trabajo. </a:t>
                      </a:r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Adicional a las actividades mencionadas anteriormente, se consideran actividades de formaciones para toda persona susceptible de ser asignado como fiscal en una investigación, en materias de investigación con perspectiva de género y Ley N°21.643 (Ley Karin).</a:t>
                      </a:r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06F8E71-5F02-8B90-F0AC-A34E86A7B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110435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0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91054"/>
              </p:ext>
            </p:extLst>
          </p:nvPr>
        </p:nvGraphicFramePr>
        <p:xfrm>
          <a:off x="767408" y="1333808"/>
          <a:ext cx="10297144" cy="497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6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IDENTIFICACIÓN DE FACTORES DE RIESGO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gobCL" pitchFamily="50" charset="0"/>
                        </a:rPr>
                        <a:t>MEDIDAS DE PREVENCIÓN A IMPLEMENTAR</a:t>
                      </a:r>
                      <a:endParaRPr lang="es-CL" sz="1600" dirty="0">
                        <a:latin typeface="gobC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9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500" b="1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Amenazas constantes de desvinculación</a:t>
                      </a:r>
                      <a:r>
                        <a:rPr lang="es-CL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just" defTabSz="914400" rtl="0" eaLnBrk="1" latinLnBrk="0" hangingPunct="1"/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Además de las actividades ya mencionadas, se considera lo siguiente:</a:t>
                      </a:r>
                    </a:p>
                    <a:p>
                      <a:pPr marL="0" algn="just" defTabSz="914400" rtl="0" eaLnBrk="1" latinLnBrk="0" hangingPunct="1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Implementación de un protocolo de Resolución de Conflictos en la Institución. </a:t>
                      </a:r>
                    </a:p>
                    <a:p>
                      <a:pPr marL="0" algn="just" defTabSz="914400" rtl="0" eaLnBrk="1" latinLnBrk="0" hangingPunct="1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Realización de charlas de difusión respecto del Protocolo de Resolución de Conflictos. </a:t>
                      </a:r>
                    </a:p>
                    <a:p>
                      <a:pPr marL="0" algn="just" defTabSz="914400" rtl="0" eaLnBrk="1" latinLnBrk="0" hangingPunct="1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Realización de conversatorios respecto al buen trato y espacios laborales libres de Acoso y Violencia. </a:t>
                      </a:r>
                    </a:p>
                    <a:p>
                      <a:pPr marL="0" algn="just" defTabSz="914400" rtl="0" eaLnBrk="1" latinLnBrk="0" hangingPunct="1"/>
                      <a:endParaRPr lang="es-MX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MX" sz="1500" kern="1200" dirty="0">
                          <a:solidFill>
                            <a:srgbClr val="0362AE"/>
                          </a:solidFill>
                          <a:latin typeface="gobCL" pitchFamily="50" charset="0"/>
                          <a:ea typeface="+mn-ea"/>
                          <a:cs typeface="+mn-cs"/>
                        </a:rPr>
                        <a:t>Apoyo y seguimiento en el reintegro de personas con Enfermedad Profesional de Salud Mental (o en estudio por sospecha).</a:t>
                      </a:r>
                      <a:endParaRPr lang="es-CL" sz="1500" kern="1200" dirty="0">
                        <a:solidFill>
                          <a:srgbClr val="0362AE"/>
                        </a:solidFill>
                        <a:latin typeface="gobCL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6296CB0-C790-D2F7-2242-6FA8D0F51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23" y="3277361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7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PROTOCOLO DE PREVENCIÓN DE LA VIOLENCIA EN EL TRABAJO, 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88396" y="1796252"/>
            <a:ext cx="7959932" cy="251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362AE"/>
                </a:solidFill>
                <a:latin typeface="gobCL" pitchFamily="50" charset="0"/>
              </a:rPr>
              <a:t>¿Dónde encontrar información?</a:t>
            </a:r>
          </a:p>
          <a:p>
            <a:pPr algn="just"/>
            <a:endParaRPr lang="es-MX" sz="2000" b="1" dirty="0">
              <a:solidFill>
                <a:srgbClr val="0362AE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900"/>
            </a:pP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●  Creación de </a:t>
            </a:r>
            <a:r>
              <a:rPr lang="es-MX" sz="1600" b="1" dirty="0">
                <a:solidFill>
                  <a:srgbClr val="0362AE"/>
                </a:solidFill>
                <a:latin typeface="gobCL" pitchFamily="50" charset="0"/>
              </a:rPr>
              <a:t>banner </a:t>
            </a: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en Intranet o plataforma digital, 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●  </a:t>
            </a:r>
            <a:r>
              <a:rPr lang="es-MX" sz="1600" b="1" dirty="0">
                <a:solidFill>
                  <a:srgbClr val="0362AE"/>
                </a:solidFill>
                <a:latin typeface="gobCL" pitchFamily="50" charset="0"/>
              </a:rPr>
              <a:t>Cartelería</a:t>
            </a: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 y material impreso,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● </a:t>
            </a:r>
            <a:r>
              <a:rPr lang="es-MX" sz="1600" b="1" dirty="0">
                <a:solidFill>
                  <a:srgbClr val="0362AE"/>
                </a:solidFill>
                <a:latin typeface="gobCL" pitchFamily="50" charset="0"/>
              </a:rPr>
              <a:t>Capacitaciones y talleres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● </a:t>
            </a:r>
            <a:r>
              <a:rPr lang="es-MX" sz="1600" b="1" dirty="0">
                <a:solidFill>
                  <a:srgbClr val="0362AE"/>
                </a:solidFill>
                <a:latin typeface="gobCL" pitchFamily="50" charset="0"/>
              </a:rPr>
              <a:t>Canal de Denuncias</a:t>
            </a:r>
          </a:p>
          <a:p>
            <a:pPr lvl="0" algn="just">
              <a:lnSpc>
                <a:spcPct val="150000"/>
              </a:lnSpc>
              <a:buSzPts val="900"/>
            </a:pPr>
            <a:r>
              <a:rPr lang="es-MX" sz="1600" dirty="0">
                <a:solidFill>
                  <a:srgbClr val="0362AE"/>
                </a:solidFill>
                <a:latin typeface="gobCL" pitchFamily="50" charset="0"/>
              </a:rPr>
              <a:t>● Incorporación a otros documentos institucionales</a:t>
            </a:r>
            <a:endParaRPr lang="es-CL" sz="1600" dirty="0">
              <a:solidFill>
                <a:srgbClr val="0362AE"/>
              </a:solidFill>
              <a:latin typeface="gobCL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6FF8E2-FDA2-BAC8-6A05-5A0B118E4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787004"/>
            <a:ext cx="2578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9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6E43F8-BF7E-4608-94DC-D26A009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13" y="6357733"/>
            <a:ext cx="2743200" cy="365125"/>
          </a:xfrm>
        </p:spPr>
        <p:txBody>
          <a:bodyPr/>
          <a:lstStyle/>
          <a:p>
            <a:fld id="{8690BBDF-B2BB-441F-9D84-3CB84CEA8588}" type="slidenum">
              <a:rPr lang="es-CL" smtClean="0"/>
              <a:t>38</a:t>
            </a:fld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E3D362-1B05-4344-8FA2-CC7F3491D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78CC4D-23F3-914D-87D8-BE373297A9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2376265" cy="131244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7A57CC-F616-5346-BEAC-4B32886017E4}"/>
              </a:ext>
            </a:extLst>
          </p:cNvPr>
          <p:cNvSpPr/>
          <p:nvPr/>
        </p:nvSpPr>
        <p:spPr>
          <a:xfrm>
            <a:off x="450202" y="1826556"/>
            <a:ext cx="6384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DE LA VIOLENCIA EN EL TRABAJO, ACOSO LABORAL Y SEXUAL (VALS)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88D29E-0F02-7042-BBAE-D2FD3F788118}"/>
              </a:ext>
            </a:extLst>
          </p:cNvPr>
          <p:cNvSpPr/>
          <p:nvPr/>
        </p:nvSpPr>
        <p:spPr>
          <a:xfrm>
            <a:off x="694937" y="3801234"/>
            <a:ext cx="5894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dirty="0">
                <a:solidFill>
                  <a:srgbClr val="0362AE"/>
                </a:solidFill>
                <a:latin typeface="gobCL" pitchFamily="2" charset="77"/>
              </a:rPr>
              <a:t>Departamento de Gestión y Desarrollo de las Personas</a:t>
            </a:r>
          </a:p>
          <a:p>
            <a:pPr algn="ctr"/>
            <a:r>
              <a:rPr lang="es-CL" sz="2000" dirty="0">
                <a:solidFill>
                  <a:srgbClr val="0362AE"/>
                </a:solidFill>
                <a:latin typeface="gobCL" pitchFamily="2" charset="77"/>
              </a:rPr>
              <a:t>Unidad de Gestión, Desarrollo y Relaciones Laborales</a:t>
            </a:r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60096" y="954704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76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DE LA VIOLENCIA EN EL TRABAJO, ACOSO LABORAL Y SEXUAL (VALS)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38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Definiciones Relevantes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: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Denunciante: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Persona (sea la víctima o un tercero), que pone en conocimiento el hecho constitutivo de VALS. 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sz="1800" dirty="0">
              <a:solidFill>
                <a:srgbClr val="0070C0"/>
              </a:solidFill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Denunciado/a: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Persona(s) cuya supuesta conducta es objeto de la denuncia,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sz="1800" dirty="0">
              <a:solidFill>
                <a:srgbClr val="0070C0"/>
              </a:solidFill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Receptor/a de Denuncias: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Encargado/a de canalizar la denuncia con celeridad y confidencialidad a la Jefatura de Servicio debiendo registrar ésta.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sz="1800" dirty="0">
              <a:solidFill>
                <a:srgbClr val="0070C0"/>
              </a:solidFill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Fiscales/-Investigadores/as: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Funcionario/a designado/a por Resolución destinado/a </a:t>
            </a:r>
            <a:r>
              <a:rPr lang="es-MX" sz="1800" dirty="0" err="1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investigar los hechos denunciados, que permitan establecer las responsabilidades y proponer la/s medida/s disciplinaria/s pertinentes. Con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capacitación en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materia de acoso, género o derechos fundamentales. </a:t>
            </a:r>
            <a:endParaRPr lang="es-CL" sz="1800" dirty="0"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endParaRPr lang="es-MX" sz="1800" dirty="0">
              <a:solidFill>
                <a:srgbClr val="0070C0"/>
              </a:solidFill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ASPECTOS CLAVES DE LA LEY N° 21.643 / "LEY KARIN"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7842" y="1772816"/>
            <a:ext cx="114163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- Reglamento Interno de Orden, Higiene y Seguridad (RIOHS):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las entidades empleadoras deberán actualizar estos reglamentos internos en los ámbitos de investigación y sanción, incluyendo el protocolo de prevención ya mencionado.</a:t>
            </a: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- Deber de informar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(semestralmente): Los canales que mantiene la institución para la recepción de denuncias sobre incumplimientos relativos a la prevención, investigación y sanción del acoso sexual, laboral y la violencia en el trabajo. También acerca de esta nueva normativa a todos sus colaboradores.</a:t>
            </a: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marL="179388" indent="-179388" algn="just"/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Adoptar de manera inmediata las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medidas de resguardo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necesarias respecto de involucrados/as (integridad, confidencialidad).</a:t>
            </a: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/>
            <a:endParaRPr lang="es-MX" sz="1100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-  Alternativa de otorgar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atención psicológica temprana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como apoyo a víctimas, a través de ACHS.</a:t>
            </a:r>
          </a:p>
        </p:txBody>
      </p:sp>
    </p:spTree>
    <p:extLst>
      <p:ext uri="{BB962C8B-B14F-4D97-AF65-F5344CB8AC3E}">
        <p14:creationId xmlns:p14="http://schemas.microsoft.com/office/powerpoint/2010/main" val="159148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6308" y="1268760"/>
            <a:ext cx="11416316" cy="270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Definiciones Relevantes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: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caso de que la persona denunciada o denunciante corresponda a la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Jefatura del Servicio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la denuncia deberá ser presentada ante Contraloría General de la República.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sz="1800" dirty="0">
              <a:solidFill>
                <a:srgbClr val="0070C0"/>
              </a:solidFill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900"/>
            </a:pP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caso de que la persona denunciante sea un/a trabajador/a del Servicio y la persona denunciada sea un/a trabajador/a del </a:t>
            </a:r>
            <a:r>
              <a:rPr lang="es-MX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Ministerio del Deporte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(en adelante MINDEP), la denuncia deberá ser realizada a través del Departamento de Gestión y Desarrollo de las Personas.</a:t>
            </a:r>
          </a:p>
          <a:p>
            <a:pPr lvl="0" algn="just">
              <a:lnSpc>
                <a:spcPct val="107000"/>
              </a:lnSpc>
              <a:buSzPts val="900"/>
            </a:pPr>
            <a:endParaRPr lang="es-MX" sz="1800" dirty="0">
              <a:solidFill>
                <a:srgbClr val="0070C0"/>
              </a:solidFill>
              <a:effectLst/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DB8C50-C301-1E47-FF8E-4B888EC4C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156644"/>
            <a:ext cx="4117969" cy="20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90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340768"/>
            <a:ext cx="10327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A. DENUNCIA E INVESTIGACIÓN Y SANCIÓN DEL ACOSO LABORAL Y SEXUAL</a:t>
            </a: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 cual tiene por objetivo establecer las acciones para la tramitación y gestión de una denuncia de esta naturaleza, desde su formulación hasta la resolución final, en caso de ser acogida.</a:t>
            </a:r>
            <a:endParaRPr lang="es-CL" dirty="0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607110" y="5221069"/>
            <a:ext cx="74162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as denuncias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deberán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ser remitidas en sobre cerrado con la palabra escrita </a:t>
            </a:r>
            <a:r>
              <a:rPr lang="es-MX" sz="1800" b="1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“RESERVADO” </a:t>
            </a:r>
            <a:r>
              <a:rPr lang="es-MX" sz="1800" dirty="0">
                <a:solidFill>
                  <a:srgbClr val="0070C0"/>
                </a:solidFill>
                <a:effectLst/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directamente al(a) receptor(a)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ES" sz="1000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2050" name="Picture 2" descr="Cómo presentar una denuncia en Inspección de Trabajo? Te lo explicamos |  Sindicato USO">
            <a:extLst>
              <a:ext uri="{FF2B5EF4-FFF2-40B4-BE49-F238E27FC236}">
                <a16:creationId xmlns:a16="http://schemas.microsoft.com/office/drawing/2014/main" id="{950190EB-9B49-0CDA-62A3-35C93518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94" y="4874949"/>
            <a:ext cx="3061158" cy="14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4CF72-5E2B-E72C-496D-F47DBFB83CA7}"/>
              </a:ext>
            </a:extLst>
          </p:cNvPr>
          <p:cNvSpPr txBox="1"/>
          <p:nvPr/>
        </p:nvSpPr>
        <p:spPr>
          <a:xfrm>
            <a:off x="607111" y="2334939"/>
            <a:ext cx="105598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La denuncia se formula por escrito y debe ser firmada por el denunciante (o por un tercero a su ruego) utilizando el 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formulario de Denuncias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.</a:t>
            </a:r>
          </a:p>
          <a:p>
            <a:pPr algn="just"/>
            <a:endParaRPr lang="es-ES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También se puede realizar de manera verbal, y receptor deberá levantar un acta, la cual deberá ser firmada por la persona denunciante (quien se quedará con una copia).</a:t>
            </a:r>
          </a:p>
          <a:p>
            <a:pPr algn="just"/>
            <a:endParaRPr lang="es-ES" sz="1000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Debe ser enviada o entregada a la persona 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RECEPTORA DE DENUNCIAS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 a nivel nacional: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Jefatura del Departamento de Gestión y Desarrollo de las Personas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2196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935761" y="1340768"/>
            <a:ext cx="770485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denuncia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deberá ser fundada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y debe cumplir los siguientes requisitos:</a:t>
            </a:r>
          </a:p>
          <a:p>
            <a:pPr algn="just"/>
            <a:endParaRPr lang="es-MX" sz="1000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Identificación y domicilio de denunciante.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Narración circunstanciada de los hechos, relato cronológico que describa detalladamente las acciones que se denuncian.</a:t>
            </a:r>
            <a:endParaRPr lang="es-CL" dirty="0">
              <a:solidFill>
                <a:srgbClr val="0070C0"/>
              </a:solidFill>
              <a:latin typeface="gobCL" pitchFamily="50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Identificación 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de 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quien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 habría cometido los hechos denunciados y de los 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testigos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 o personas que tienen conocimiento de estos hechos, o la mención expresa de que desconoce quién los habría cometido.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Acompañar o mencionar los 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antecedentes y documentos 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que le sirvan de fundamento, cuando ello sea posible.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C22467-66B4-6702-95A1-7B3E6CD9C698}"/>
              </a:ext>
            </a:extLst>
          </p:cNvPr>
          <p:cNvSpPr/>
          <p:nvPr/>
        </p:nvSpPr>
        <p:spPr>
          <a:xfrm>
            <a:off x="630532" y="5097958"/>
            <a:ext cx="11010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Quienes se desempeñen en el IND, que tengan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antecedentes fundados acerca de represalias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que se hayan tomado en su contra, por haber testificado, ayudado o participado en un caso, investigación o procedimiento de acoso laboral y/o sexual, podrán denunciar estos hechos mediante los mecanismos del presente procedimiento.</a:t>
            </a:r>
            <a:endParaRPr lang="es-ES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B485B6-595C-27B9-5D1B-4D30A5551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" y="1976856"/>
            <a:ext cx="3577580" cy="18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2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607110" y="1467068"/>
            <a:ext cx="741629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Sobre la falsedad de una Denuncia: 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b="1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contraviene especialmente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principio de probidad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Si se hubiere afirmado tener conocimiento, sin fundamento y respecto de las cuales se constatare su falsedad o el ánimo deliberado de perjudicar a la persona denunciada. </a:t>
            </a:r>
          </a:p>
        </p:txBody>
      </p:sp>
      <p:pic>
        <p:nvPicPr>
          <p:cNvPr id="1026" name="Picture 2" descr="Teoría del Delito">
            <a:extLst>
              <a:ext uri="{FF2B5EF4-FFF2-40B4-BE49-F238E27FC236}">
                <a16:creationId xmlns:a16="http://schemas.microsoft.com/office/drawing/2014/main" id="{71F96CDC-1B60-1AF2-901F-80A43D52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008205"/>
            <a:ext cx="2942388" cy="20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5F1130-AAEA-CDDB-ADDD-63433B6111B3}"/>
              </a:ext>
            </a:extLst>
          </p:cNvPr>
          <p:cNvSpPr txBox="1"/>
          <p:nvPr/>
        </p:nvSpPr>
        <p:spPr>
          <a:xfrm>
            <a:off x="695400" y="4797152"/>
            <a:ext cx="106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autoridad podrá tomar las medidas disciplinarias correspondientes, instruir la realización de una investigación sumaria o sumario administrativo, para determinar la responsabilidad de quien o quienes hayan intervenido en una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denuncia de hechos comprobadamente falsos.</a:t>
            </a:r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923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792275" y="1373574"/>
            <a:ext cx="741629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el caso de que el/la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denunciado/a se desempeñe a honorarios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deberá velarse por la aplicación de un procedimiento breve que garantice el derecho a un racional y justo procedimiento.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sz="600" dirty="0">
              <a:solidFill>
                <a:srgbClr val="0070C0"/>
              </a:solidFill>
              <a:latin typeface="gobCL" pitchFamily="50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Acreditada en este caso la conducta de acoso laboral y/o sexual, se considerará que el/la denunciado/a ha incurrido en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incumplimiento grave de las obligaciones que le impone su convenio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poniendo término al mismo.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CC0AE9-48E2-36A7-34B5-5F7014E16806}"/>
              </a:ext>
            </a:extLst>
          </p:cNvPr>
          <p:cNvSpPr txBox="1"/>
          <p:nvPr/>
        </p:nvSpPr>
        <p:spPr>
          <a:xfrm>
            <a:off x="695400" y="4365104"/>
            <a:ext cx="1051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Ante una situación de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Enfermedad Profesional acogida como tal por la ACHS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en donde la causa de ésta se relacione con una posible situación de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Acoso Laboral o sexual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la jefatura del Departamento de Gestión y Desarrollo de las Personas, podrá efectuarla como un tercero.</a:t>
            </a:r>
            <a:endParaRPr lang="es-ES" dirty="0">
              <a:solidFill>
                <a:srgbClr val="0070C0"/>
              </a:solidFill>
              <a:latin typeface="gobCL" pitchFamily="50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E49952-7646-08CD-40D3-FB29C9288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59" y="1680878"/>
            <a:ext cx="2920072" cy="21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6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9" y="1340768"/>
            <a:ext cx="9319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El Receptor tiene 1 día para registrar, asignar ID interno a la Denuncia recibida y derivarla a Director/a Nacional. </a:t>
            </a:r>
          </a:p>
          <a:p>
            <a:pPr algn="just"/>
            <a:endParaRPr lang="es-ES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El/la directora/a Nacional </a:t>
            </a:r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tiene 3 días para decidir </a:t>
            </a:r>
            <a:r>
              <a:rPr lang="es-ES" dirty="0">
                <a:solidFill>
                  <a:srgbClr val="0070C0"/>
                </a:solidFill>
                <a:latin typeface="gobCL" pitchFamily="50" charset="0"/>
              </a:rPr>
              <a:t>si admite la Denuncia e instruye una investigación sumaria o sumario administrativo (informando al/la denunciante),  o Desestima la denuncia, dictando una resolución fundada y notificada al/la denunciante dentro de 5 días. </a:t>
            </a:r>
          </a:p>
          <a:p>
            <a:pPr algn="just"/>
            <a:endParaRPr lang="es-ES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Si transcurrido el plazo de 3 días hábiles desde que fue recibida la denuncia no ha habido pronunciamiento por parte del/la Director/a Nacional, la denuncia se tendrá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por presentada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.</a:t>
            </a:r>
          </a:p>
          <a:p>
            <a:pPr algn="just"/>
            <a:endParaRPr lang="es-ES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el caso que la denuncia sea desestimada por ser considerada inconsistente, el/la afectado/a podrá insistir ante la misma Autoridad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completando la misma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Si, a pesar de completar la denuncia ésta es nuevamente desestimada, el/ la denunciante podrá efectuar un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reclamo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 ante la CGR.</a:t>
            </a:r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75" name="Picture 2" descr="Qué es un sistema de control horario y qué tipos existen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980826"/>
            <a:ext cx="1849083" cy="13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48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644389"/>
            <a:ext cx="107596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Cuando la autoridad determine dar curso a una denuncia esta deberá adoptar de manera inmediata las medidas de resguardo para las personas involucradas.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Entre las que se encuentran: la separación de los espacios físicos y el otorgamiento a la persona denunciante de atención psicológica temprana, a través de los programas que disponga ACHS.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Las medidas adoptadas se encontrarán vigentes por el tiempo que dure el procedimiento disciplinario y hasta que este se encuentre afinado.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04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55640" y="1644389"/>
            <a:ext cx="8496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Las investigaciones deberán incorporar la designación de forma preferente de un/a fiscal funcionario/a competente y con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formación en las temáticas de acoso, género o derechos fundamentales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cuando se ordene el sumario por conductas de acoso sexual o laboral.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Participantes tienen el deber de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resguardar el acceso y divulgación de la información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 la que accedan o conozcan en el proceso de investigación de acoso sexual, laboral y de violencia en el trabajo. </a:t>
            </a:r>
          </a:p>
        </p:txBody>
      </p:sp>
      <p:pic>
        <p:nvPicPr>
          <p:cNvPr id="3074" name="Picture 2" descr="CeCo | Glosario: Confidencialidad y reserva">
            <a:extLst>
              <a:ext uri="{FF2B5EF4-FFF2-40B4-BE49-F238E27FC236}">
                <a16:creationId xmlns:a16="http://schemas.microsoft.com/office/drawing/2014/main" id="{7607B054-F974-E438-265D-0D2806FD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3" y="1838958"/>
            <a:ext cx="21177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7EF45F-7900-EF21-7959-F36398EB793E}"/>
              </a:ext>
            </a:extLst>
          </p:cNvPr>
          <p:cNvSpPr txBox="1"/>
          <p:nvPr/>
        </p:nvSpPr>
        <p:spPr>
          <a:xfrm>
            <a:off x="983431" y="4869160"/>
            <a:ext cx="1036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Incurren en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responsabilidad administrativa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funcionarios/as que incumplen con la obligación establecida en el Estatuto Administrativo de </a:t>
            </a:r>
            <a:r>
              <a:rPr lang="es-MX" i="1" dirty="0">
                <a:solidFill>
                  <a:srgbClr val="0070C0"/>
                </a:solidFill>
                <a:latin typeface="gobCL" pitchFamily="50" charset="0"/>
              </a:rPr>
              <a:t>“Guardar secreto en los asuntos que revistan el carácter de reservados en virtud de la ley, del reglamento, de su naturaleza o por instrucciones especiales”.</a:t>
            </a:r>
            <a:endParaRPr lang="es-ES" i="1" dirty="0">
              <a:solidFill>
                <a:srgbClr val="0070C0"/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644389"/>
            <a:ext cx="107596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el caso que el/la Director/a Nacional carezca de competencia para resolver sobre la procedencia, tendrá un término de 24 horas para remitir a la autoridad que considere competente.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ambos tipos de procedimiento las personas involucradas tendrán derecho a aportar antecedentes a la investigación.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Tras terminar el proceso de investigación sumaria,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caso que el investigador hubiese formulado cargos, sólo podrá proponer la absolución o sanción del inculpado. En caso que no haya formulado cargos, deberá proponer el sobreseimiento.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autoridad deberá resolver si absuelve o sanciona al/los inculpado/s entre: </a:t>
            </a:r>
            <a:r>
              <a:rPr lang="es-CL" dirty="0">
                <a:solidFill>
                  <a:srgbClr val="0070C0"/>
                </a:solidFill>
                <a:latin typeface="gobCL" pitchFamily="50" charset="0"/>
              </a:rPr>
              <a:t>Censura; Multa;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Suspensión del empleo desde 30 días a 3 meses.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Resolución que se pronuncie sobre el término de la Investigación Sumaria deberá ser notificada al/la denunciante o víctima, por el Director Nacional, o quien designe para tal labor.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21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59696" y="1644389"/>
            <a:ext cx="79928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 acto sancionatorio deberá ser notificado al/la afectado/a, quien podrá interponer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recurso de reposición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el término de 2 días, ante quien emitió la resolución. La apelación sólo procederá en caso que la medida haya sido aplicada por otra autoridad.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Tras terminar el proceso de sumario administrativo,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el/la fiscal emitirá, dentro de cinco días, un dictamen (vista fiscal) en el cual propondrá la absolución o sanción que, a su juicio corresponderá aplicar, que pueden ser: </a:t>
            </a:r>
            <a:r>
              <a:rPr lang="es-CL" dirty="0">
                <a:solidFill>
                  <a:srgbClr val="0070C0"/>
                </a:solidFill>
                <a:latin typeface="gobCL" pitchFamily="50" charset="0"/>
              </a:rPr>
              <a:t>Censura; Multa, de 5 a 20%;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Suspensión del empleo desde 30 días a 3 meses (incluyendo un descuento en la remuneración de 30 o 50% durante el tiempo suspendido); </a:t>
            </a:r>
            <a:r>
              <a:rPr lang="es-CL" dirty="0">
                <a:solidFill>
                  <a:srgbClr val="0070C0"/>
                </a:solidFill>
                <a:latin typeface="gobCL" pitchFamily="50" charset="0"/>
              </a:rPr>
              <a:t>Destitución.</a:t>
            </a:r>
          </a:p>
        </p:txBody>
      </p:sp>
      <p:pic>
        <p:nvPicPr>
          <p:cNvPr id="4098" name="Picture 2" descr="Una pequeña ayuda práctica para enfocar nuestro primer juicio ordinario -  Roleplayjuridico">
            <a:extLst>
              <a:ext uri="{FF2B5EF4-FFF2-40B4-BE49-F238E27FC236}">
                <a16:creationId xmlns:a16="http://schemas.microsoft.com/office/drawing/2014/main" id="{2F531393-D291-D06B-A8E3-C420A007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7" y="1756793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0213B3-4242-1A29-897C-98CC0E860F3C}"/>
              </a:ext>
            </a:extLst>
          </p:cNvPr>
          <p:cNvSpPr txBox="1"/>
          <p:nvPr/>
        </p:nvSpPr>
        <p:spPr>
          <a:xfrm>
            <a:off x="325667" y="5445224"/>
            <a:ext cx="1117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El/la jefe/a de servicio deberá pronunciarse si acoge la sanción o absolución propuesta por el fiscal o bien, podrá ordenar la realización de nuevas diligencias o la corrección de vicios de procedimientos, mediante la reapertura del sumario, fijando un plazo para tales efectos.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504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OBLIGACIONES ENTIDADES EMPLEADORAS</a:t>
            </a:r>
            <a:endParaRPr lang="es-CL" sz="2800" b="1" dirty="0">
              <a:solidFill>
                <a:srgbClr val="0362AE"/>
              </a:solidFill>
              <a:latin typeface="gobCL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03712" y="1268760"/>
            <a:ext cx="8208912" cy="475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1.  Identificación de los peligros y la evaluación de los riesgos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psicosociales asociados con el acoso sexual, laboral y violencia en el trabajo, con perspectiva de género.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2.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Medidas para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prevenir y controlar tales riesgos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para controlar la eficacia de dichas medidas y velar por su mejoramiento y corrección continua.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3.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Medidas para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informar y capacitar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adecuadamente a las personas trabajadoras sobre los riesgos identificados y evaluados.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endParaRPr lang="es-MX" sz="1100" dirty="0">
              <a:solidFill>
                <a:srgbClr val="0070C0"/>
              </a:solidFill>
              <a:latin typeface="gobCL" pitchFamily="50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4.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Medidas de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resguardo de la privacidad y la honra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 de todas las personas involucradas.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785B6C-6093-1D4B-A193-E5C74DFFB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" y="1988840"/>
            <a:ext cx="2173150" cy="21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81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644389"/>
            <a:ext cx="75912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resolución que dicte la autoridad y que se pronuncie sobre la propuesta de la Fiscalía, será notificada al/los afectado/s, quien/s podrá/n interponer recursos de reposición o de apelación subsidiaria.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La víctima tendrá los mismos derechos que el/la inculpado/a para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interponer recursos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 en contra de los actos administrativos que se dicten en el sumario.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Cuando el Fiscal proponga el sobreseimiento, resuelva sancionar o absolver al/la inculpado/a y esto sea aprobado por la Autoridad, deberá notificarse la resolución al/la denunciante, quien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podrá reclamar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ante la CGR.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33E042-0736-04A0-2090-E986291534C9}"/>
              </a:ext>
            </a:extLst>
          </p:cNvPr>
          <p:cNvSpPr txBox="1"/>
          <p:nvPr/>
        </p:nvSpPr>
        <p:spPr>
          <a:xfrm>
            <a:off x="592979" y="5517232"/>
            <a:ext cx="1090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el curso de un sumario, Fiscal podrá suspender de sus funciones o, destinar transitoriamente a otro cargo dentro de la misma institución y ciudad, al/la o a los/las inculpados/as como medida preventiva. La medida adoptada terminará al dictarse el sobreseimiento. </a:t>
            </a:r>
          </a:p>
          <a:p>
            <a:endParaRPr lang="es-CL" dirty="0"/>
          </a:p>
        </p:txBody>
      </p:sp>
      <p:pic>
        <p:nvPicPr>
          <p:cNvPr id="5122" name="Picture 2" descr="ConceptoDefinición | ¿Qué es Juicio? » Su Definición y Significado 2021">
            <a:extLst>
              <a:ext uri="{FF2B5EF4-FFF2-40B4-BE49-F238E27FC236}">
                <a16:creationId xmlns:a16="http://schemas.microsoft.com/office/drawing/2014/main" id="{21D38D78-6393-C58D-E669-01F4F5FE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341998"/>
            <a:ext cx="2811016" cy="18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37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644389"/>
            <a:ext cx="10759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 petición de parte o del/la denunciante, fiscal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informará el estado de la denuncia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efectuada resguardando la confidencialidad de la información que se está revisando en el proceso.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Vencidos los plazos de instrucción de un sumario, y no estando éste afinado, la autoridad que lo ordenó deberá revisarlo, adoptar las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medidas tendientes a agilizarlo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y determinar la responsabilidad del Fiscal.</a:t>
            </a:r>
          </a:p>
        </p:txBody>
      </p:sp>
    </p:spTree>
    <p:extLst>
      <p:ext uri="{BB962C8B-B14F-4D97-AF65-F5344CB8AC3E}">
        <p14:creationId xmlns:p14="http://schemas.microsoft.com/office/powerpoint/2010/main" val="2249507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441881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340768"/>
            <a:ext cx="10327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A. DENUNCIA E INVESTIGACIÓN Y SANCIÓN DEL ACOSO LABORAL Y SEXUAL</a:t>
            </a: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 cual tiene por objetivo establecer las acciones para la tramitación y gestión de una denuncia de esta naturaleza, desde su formulación hasta la resolución final, en caso de ser acogida.</a:t>
            </a:r>
            <a:endParaRPr lang="es-CL" dirty="0">
              <a:solidFill>
                <a:srgbClr val="0070C0"/>
              </a:solidFill>
              <a:latin typeface="gobCL" pitchFamily="50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CA98C79-BE4B-2756-19D1-A45CCE4A3F60}"/>
              </a:ext>
            </a:extLst>
          </p:cNvPr>
          <p:cNvGrpSpPr/>
          <p:nvPr/>
        </p:nvGrpSpPr>
        <p:grpSpPr>
          <a:xfrm>
            <a:off x="3280214" y="2656161"/>
            <a:ext cx="4615986" cy="3509143"/>
            <a:chOff x="2973534" y="606828"/>
            <a:chExt cx="4615986" cy="3509143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EEEB254-34DA-DC89-2E11-3CECECB84189}"/>
                </a:ext>
              </a:extLst>
            </p:cNvPr>
            <p:cNvSpPr txBox="1"/>
            <p:nvPr/>
          </p:nvSpPr>
          <p:spPr>
            <a:xfrm>
              <a:off x="4256116" y="606828"/>
              <a:ext cx="18703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/>
                <a:t>Denuncia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721ADB9-92D6-3869-ECB5-401450BE2C63}"/>
                </a:ext>
              </a:extLst>
            </p:cNvPr>
            <p:cNvSpPr txBox="1"/>
            <p:nvPr/>
          </p:nvSpPr>
          <p:spPr>
            <a:xfrm>
              <a:off x="4256115" y="1241366"/>
              <a:ext cx="18703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Recepción</a:t>
              </a:r>
              <a:r>
                <a:rPr lang="es-CL" dirty="0"/>
                <a:t>  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8980725-3FB4-BFDB-981C-EC0673B83FB2}"/>
                </a:ext>
              </a:extLst>
            </p:cNvPr>
            <p:cNvSpPr txBox="1"/>
            <p:nvPr/>
          </p:nvSpPr>
          <p:spPr>
            <a:xfrm>
              <a:off x="4256114" y="1875904"/>
              <a:ext cx="187036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>
                <a:defRPr sz="1400"/>
              </a:lvl1pPr>
            </a:lstStyle>
            <a:p>
              <a:pPr algn="ctr"/>
              <a:r>
                <a:rPr lang="es-CL" dirty="0"/>
                <a:t>Acogida 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2AFCEE2-E00B-9252-B43A-D2CBB4292735}"/>
                </a:ext>
              </a:extLst>
            </p:cNvPr>
            <p:cNvSpPr txBox="1"/>
            <p:nvPr/>
          </p:nvSpPr>
          <p:spPr>
            <a:xfrm>
              <a:off x="2973534" y="2751513"/>
              <a:ext cx="20754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L" sz="1400" dirty="0"/>
                <a:t>Resolución Fundada de no acogida 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689071E-C364-F0B4-3DA9-92FA591A87AB}"/>
                </a:ext>
              </a:extLst>
            </p:cNvPr>
            <p:cNvSpPr txBox="1"/>
            <p:nvPr/>
          </p:nvSpPr>
          <p:spPr>
            <a:xfrm>
              <a:off x="5407426" y="2751513"/>
              <a:ext cx="187036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L" sz="1400" dirty="0"/>
                <a:t>Procedimiento Disciplinario 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3D08D61-34C2-936E-9831-7930A7918B5B}"/>
                </a:ext>
              </a:extLst>
            </p:cNvPr>
            <p:cNvSpPr txBox="1"/>
            <p:nvPr/>
          </p:nvSpPr>
          <p:spPr>
            <a:xfrm>
              <a:off x="5407426" y="3808194"/>
              <a:ext cx="218209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>
                <a:defRPr sz="1400"/>
              </a:lvl1pPr>
            </a:lstStyle>
            <a:p>
              <a:r>
                <a:rPr lang="es-CL" dirty="0"/>
                <a:t> Resolución procedimiento 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EFF6D438-B12B-2597-7524-A1970C77C475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 flipH="1">
              <a:off x="5191297" y="976160"/>
              <a:ext cx="1" cy="2652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F83C40E3-759D-57B7-4FEA-D8813F79704B}"/>
                </a:ext>
              </a:extLst>
            </p:cNvPr>
            <p:cNvCxnSpPr/>
            <p:nvPr/>
          </p:nvCxnSpPr>
          <p:spPr>
            <a:xfrm flipH="1">
              <a:off x="5191295" y="1610698"/>
              <a:ext cx="1" cy="2652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3030332C-6EF3-BA20-26EA-02BA30BFC356}"/>
                </a:ext>
              </a:extLst>
            </p:cNvPr>
            <p:cNvGrpSpPr/>
            <p:nvPr/>
          </p:nvGrpSpPr>
          <p:grpSpPr>
            <a:xfrm>
              <a:off x="3897282" y="2183681"/>
              <a:ext cx="2382978" cy="567832"/>
              <a:chOff x="3897282" y="2183681"/>
              <a:chExt cx="2382978" cy="567832"/>
            </a:xfrm>
          </p:grpSpPr>
          <p:cxnSp>
            <p:nvCxnSpPr>
              <p:cNvPr id="20" name="Conector recto de flecha 19">
                <a:extLst>
                  <a:ext uri="{FF2B5EF4-FFF2-40B4-BE49-F238E27FC236}">
                    <a16:creationId xmlns:a16="http://schemas.microsoft.com/office/drawing/2014/main" id="{704E5E51-EF3F-3F3B-CA74-C01915191EE2}"/>
                  </a:ext>
                </a:extLst>
              </p:cNvPr>
              <p:cNvCxnSpPr/>
              <p:nvPr/>
            </p:nvCxnSpPr>
            <p:spPr>
              <a:xfrm>
                <a:off x="3897282" y="2394065"/>
                <a:ext cx="0" cy="357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78DF2D76-3DC4-0146-BF39-B2C9E390C120}"/>
                  </a:ext>
                </a:extLst>
              </p:cNvPr>
              <p:cNvCxnSpPr/>
              <p:nvPr/>
            </p:nvCxnSpPr>
            <p:spPr>
              <a:xfrm>
                <a:off x="6280260" y="2394065"/>
                <a:ext cx="0" cy="357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5CD0A3B2-7A43-A7A4-4EF1-D153770D0D33}"/>
                  </a:ext>
                </a:extLst>
              </p:cNvPr>
              <p:cNvCxnSpPr/>
              <p:nvPr/>
            </p:nvCxnSpPr>
            <p:spPr>
              <a:xfrm>
                <a:off x="3897282" y="2394065"/>
                <a:ext cx="238297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E70891B9-EA2E-975E-EC69-606C5D5A95FC}"/>
                  </a:ext>
                </a:extLst>
              </p:cNvPr>
              <p:cNvCxnSpPr>
                <a:stCxn id="10" idx="2"/>
              </p:cNvCxnSpPr>
              <p:nvPr/>
            </p:nvCxnSpPr>
            <p:spPr>
              <a:xfrm>
                <a:off x="5191296" y="2183681"/>
                <a:ext cx="0" cy="2103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AA364DBA-0609-3254-3225-02A6CB9EAE11}"/>
                </a:ext>
              </a:extLst>
            </p:cNvPr>
            <p:cNvCxnSpPr/>
            <p:nvPr/>
          </p:nvCxnSpPr>
          <p:spPr>
            <a:xfrm>
              <a:off x="6280260" y="3274733"/>
              <a:ext cx="0" cy="5005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92B5A00-76A2-B471-7B93-A690AAF3687D}"/>
                </a:ext>
              </a:extLst>
            </p:cNvPr>
            <p:cNvSpPr txBox="1"/>
            <p:nvPr/>
          </p:nvSpPr>
          <p:spPr>
            <a:xfrm>
              <a:off x="6257392" y="2303613"/>
              <a:ext cx="500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/>
                <a:t>Sí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FAEE75A-D4C6-EEEE-EE4D-19205FB5D730}"/>
                </a:ext>
              </a:extLst>
            </p:cNvPr>
            <p:cNvSpPr txBox="1"/>
            <p:nvPr/>
          </p:nvSpPr>
          <p:spPr>
            <a:xfrm>
              <a:off x="3510385" y="2297886"/>
              <a:ext cx="500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293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644389"/>
            <a:ext cx="10759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B.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DETECCIÓN, DERIVACIÓN, DENUNCIA, ABORDAJE Y SEGUIMIENTO EN CASOS DE VIOLENCIA EN EL TRABAJO EJERCIDA POR TERCEROS</a:t>
            </a: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 cual tiene por objetivo establecer las acciones para la tramitación y gestión de una denuncia de esta naturaleza.</a:t>
            </a:r>
            <a:endParaRPr lang="es-CL" dirty="0">
              <a:solidFill>
                <a:srgbClr val="0070C0"/>
              </a:solidFill>
              <a:latin typeface="gobCL" pitchFamily="50" charset="0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3864283" y="2996952"/>
            <a:ext cx="74162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Al ser agredido por una persona externa, dentro de su espacio físico de trabajo o, en la realización de algún cometido fuera de éste debe DARLO A CONOCER A LA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JEFATURA DIRECTA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o a quien le subrogue.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Esta agresión puede ser física, verbal y/o sexual por parte de visitas, usuarios/as o proveedores.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Jefatura completa y remite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Formulario de Notificación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de Denuncia de Violencia Organizacional.</a:t>
            </a:r>
            <a:endParaRPr lang="es-ES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96D42A-D6D3-55D3-AD86-052A16D48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78" y="3693384"/>
            <a:ext cx="2733913" cy="15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8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407368" y="1234815"/>
            <a:ext cx="11161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caso de que la agresión verbal perjudique y perturbe el pleno desarrollo de la persona que desarrolla funciones en la Institución, podrá ser asistido con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ayuda psicológica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caso de ser requerido por quien sea víctima, la que será realizada dentro de la jornada laboral.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Para lo cual, la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Jefatura Directa deberá solicitarlo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 la jefatura de la Unidad de Gestión, Desarrollo y Relaciones Laborales.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Ante situaciones de agresiones físicas, la jefatura o quien represente, deriva a la persona al Centro de Salud más cercano de ACHS, previa comunicación con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Encargado/a de Prevención de Riesgos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quienes prestarán la atención correspondiente.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1D1E71-29E0-F2C7-C019-49287DB65DD8}"/>
              </a:ext>
            </a:extLst>
          </p:cNvPr>
          <p:cNvSpPr txBox="1"/>
          <p:nvPr/>
        </p:nvSpPr>
        <p:spPr>
          <a:xfrm>
            <a:off x="3287688" y="47971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Con la información del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Formulario de Notificación de Denuncia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la Unidad recopila antecedentes de la situación para sugerir medidas de acción, las cuales se informarán a las partes involucradas. 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consignará en planilla de registro y seguimiento los casos recibidos.</a:t>
            </a:r>
          </a:p>
          <a:p>
            <a:endParaRPr lang="es-CL" dirty="0"/>
          </a:p>
        </p:txBody>
      </p:sp>
      <p:pic>
        <p:nvPicPr>
          <p:cNvPr id="7170" name="Picture 2" descr="Cuál es la diferencia entre violencia doméstica y violencia de género? -  Confilegal">
            <a:extLst>
              <a:ext uri="{FF2B5EF4-FFF2-40B4-BE49-F238E27FC236}">
                <a16:creationId xmlns:a16="http://schemas.microsoft.com/office/drawing/2014/main" id="{20303127-F0F3-6412-A0C3-5BC9DC97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4" y="4813560"/>
            <a:ext cx="2613181" cy="149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60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607110" y="1556792"/>
            <a:ext cx="10961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ES" b="1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En caso de que la víctima requiriera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apoyo y orientación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producto del evento crítico vivido, solicitará la coordinación de una contención emocional impartida por la ACHS para su atención y seguimiento posterior.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Con los antecedentes recopilados se genera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Informe de Situación de Violencia de Terceros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remite dicha información a la jefatura del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Departamento Jurídico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Cuando se atente contra la vida o integridad física de funcionarios/as, la autoridad deberá resolver fundadamente acerca de la necesidad de iniciar de oficio el procedimiento de investigación sumaria o sumario administrativo para determinar las responsabilidades administrativas.</a:t>
            </a:r>
          </a:p>
          <a:p>
            <a:pPr algn="just"/>
            <a:endParaRPr lang="es-MX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8194" name="Picture 2" descr="Hoy se celebra el Día Intencional de la no violencia - Tabasco HOY">
            <a:extLst>
              <a:ext uri="{FF2B5EF4-FFF2-40B4-BE49-F238E27FC236}">
                <a16:creationId xmlns:a16="http://schemas.microsoft.com/office/drawing/2014/main" id="{0C24FBF1-F0DE-795E-FE32-0C3F8211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4735585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17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607110" y="1768748"/>
            <a:ext cx="7416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PUNTOS PRINCIPALES</a:t>
            </a:r>
          </a:p>
          <a:p>
            <a:pPr algn="ctr"/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Depto. Jurídico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evaluará las acciones legales a seguir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, emitiendo un pronunciamiento respecto al caso.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gobCL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Se realizará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seguimiento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 al estado de la(s) persona(s) afectada(s) por hechos de violencia en el trabajo y de las medidas adoptadas por la institución, actualizando la planilla de registro y seguimiento.</a:t>
            </a:r>
          </a:p>
        </p:txBody>
      </p:sp>
      <p:pic>
        <p:nvPicPr>
          <p:cNvPr id="9220" name="Picture 4" descr="Acompañamiento Terapéutico: qué es, síntomas y tratamiento | Top Doctors">
            <a:extLst>
              <a:ext uri="{FF2B5EF4-FFF2-40B4-BE49-F238E27FC236}">
                <a16:creationId xmlns:a16="http://schemas.microsoft.com/office/drawing/2014/main" id="{38086131-E612-75E9-B1A9-AE6CDBB9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291038"/>
            <a:ext cx="3168352" cy="171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03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942C-5061-48C4-8B7A-098D490A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79315"/>
            <a:ext cx="7056784" cy="878702"/>
          </a:xfr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362AE"/>
                </a:solidFill>
                <a:latin typeface="gobCL" pitchFamily="2" charset="77"/>
              </a:rPr>
              <a:t>PROCEDIMIENTO PARA LA DENUNCIA, INVESTIGACIÓN Y SANCIÓN VALS</a:t>
            </a:r>
            <a:endParaRPr lang="es-CL" sz="2800" b="1" dirty="0">
              <a:solidFill>
                <a:srgbClr val="0362AE"/>
              </a:solidFill>
              <a:latin typeface="gobCL" pitchFamily="2" charset="77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978" y="1644389"/>
            <a:ext cx="10759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gobCL" pitchFamily="50" charset="0"/>
              </a:rPr>
              <a:t>B.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</a:rPr>
              <a:t>DETECCIÓN, DERIVACIÓN, DENUNCIA, ABORDAJE Y SEGUIMIENTO EN CASOS DE VIOLENCIA EN EL TRABAJO EJERCIDA POR TERCEROS</a:t>
            </a:r>
          </a:p>
          <a:p>
            <a:pPr algn="just"/>
            <a:r>
              <a:rPr lang="es-MX" dirty="0">
                <a:solidFill>
                  <a:srgbClr val="0070C0"/>
                </a:solidFill>
                <a:latin typeface="gobCL" pitchFamily="50" charset="0"/>
              </a:rPr>
              <a:t>el cual tiene por objetivo establecer las acciones para la tramitación y gestión de una denuncia de esta naturaleza.</a:t>
            </a:r>
            <a:endParaRPr lang="es-CL" dirty="0">
              <a:solidFill>
                <a:srgbClr val="0070C0"/>
              </a:solidFill>
              <a:latin typeface="gobCL" pitchFamily="50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BD93AE6-149D-22D2-73AB-9330CBF82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099" y="2621723"/>
            <a:ext cx="3320997" cy="41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0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5A609-E92B-4D9D-A7DF-B255A309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852936"/>
            <a:ext cx="10515600" cy="102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b="1" dirty="0">
                <a:solidFill>
                  <a:srgbClr val="0362AE"/>
                </a:solidFill>
                <a:latin typeface="gobCL" pitchFamily="2" charset="77"/>
              </a:rPr>
              <a:t>¿Consultas?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8E954-AC1A-42FA-B853-344292B3B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49C4A4-6DF3-49F0-A5EF-415105BB88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60648"/>
            <a:ext cx="168873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90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5A609-E92B-4D9D-A7DF-B255A309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852936"/>
            <a:ext cx="10515600" cy="102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800" b="1" dirty="0">
                <a:solidFill>
                  <a:srgbClr val="0362AE"/>
                </a:solidFill>
                <a:latin typeface="gobCL" pitchFamily="2" charset="77"/>
              </a:rPr>
              <a:t>¡Muchas Gracias!</a:t>
            </a:r>
            <a:endParaRPr lang="es-CL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8E954-AC1A-42FA-B853-344292B3B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49C4A4-6DF3-49F0-A5EF-415105BB88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60648"/>
            <a:ext cx="1688738" cy="93276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A35A609-E92B-4D9D-A7DF-B255A30973A4}"/>
              </a:ext>
            </a:extLst>
          </p:cNvPr>
          <p:cNvSpPr txBox="1">
            <a:spLocks/>
          </p:cNvSpPr>
          <p:nvPr/>
        </p:nvSpPr>
        <p:spPr>
          <a:xfrm>
            <a:off x="407368" y="5445224"/>
            <a:ext cx="10515600" cy="102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2000" b="1" dirty="0">
                <a:solidFill>
                  <a:srgbClr val="0362AE"/>
                </a:solidFill>
                <a:latin typeface="gobCL" pitchFamily="2" charset="77"/>
              </a:rPr>
              <a:t>Para mayor información puedes visitar nuestra Intranet</a:t>
            </a:r>
          </a:p>
          <a:p>
            <a:pPr marL="0" indent="0" algn="ctr">
              <a:buNone/>
            </a:pPr>
            <a:r>
              <a:rPr lang="es-CL" sz="2000" dirty="0">
                <a:hlinkClick r:id="rId4"/>
              </a:rPr>
              <a:t>https://intranet.ind.cl/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95358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ACCIONES REALIZADAS</a:t>
            </a:r>
            <a:endParaRPr lang="es-CL" sz="2800" b="1" dirty="0">
              <a:solidFill>
                <a:srgbClr val="0362AE"/>
              </a:solidFill>
              <a:latin typeface="gobCL" pitchFamily="50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82675"/>
              </p:ext>
            </p:extLst>
          </p:nvPr>
        </p:nvGraphicFramePr>
        <p:xfrm>
          <a:off x="551385" y="1196752"/>
          <a:ext cx="10657184" cy="4912558"/>
        </p:xfrm>
        <a:graphic>
          <a:graphicData uri="http://schemas.openxmlformats.org/drawingml/2006/table">
            <a:tbl>
              <a:tblPr firstRow="1" firstCol="1" bandRow="1"/>
              <a:tblGrid>
                <a:gridCol w="558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solidFill>
                            <a:srgbClr val="FFFFFF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CL" sz="1800" kern="100" dirty="0"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00" dirty="0">
                          <a:solidFill>
                            <a:srgbClr val="FFFFFF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Fechas 2024</a:t>
                      </a:r>
                      <a:endParaRPr lang="es-CL" sz="1600" kern="100" dirty="0"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>
                          <a:solidFill>
                            <a:srgbClr val="FFFFFF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Departamentos o Unidades</a:t>
                      </a:r>
                      <a:endParaRPr lang="es-CL" sz="1800" kern="100"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Reunión de trabajo con Servicio Civil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Gestión y Desarrollo de las personas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de charlas de formación en la ley 21.643 Servicio Civil 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 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de charlas de formación en la ley 21.643 ACHS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Reuniones de trabajo con ACHS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Recopilación documental Ley, Reglamento, Recomendaciones SUSESO, CGR, Servicio Civil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Conformación de equipo de trabajo multidisciplinario para implementación Ley 21.643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Laborales, Departamento Jurídico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 de Protocolo, Procedimiento Denuncias y Estrategia de Implementación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Laborales, Departamento Jurídico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Asesoría ACHS con respecto a la implementación Ley 21.643.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Laborales, Departamento Jurídico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 y validación</a:t>
                      </a:r>
                      <a:r>
                        <a:rPr lang="es-ES" sz="1200" kern="100" baseline="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</a:t>
                      </a: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dirigentes de asociaciones de funcionarios/as respecto  del Protocolo VALS y Procedimiento de Denuncias VALS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Laborales, Departamento Jurídico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 y revisión junto al comité paritario respecto del Protocolo y Procedimiento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de Gestión, Desarrollo y Relaciones Laborales, Departamento Jurídico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Publicación Resolución del Protocolo VALS y Procedimiento de Denuncias</a:t>
                      </a:r>
                      <a:r>
                        <a:rPr lang="es-ES" sz="1200" kern="100" baseline="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VALS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Jurídico</a:t>
                      </a:r>
                      <a:r>
                        <a:rPr lang="es-ES" sz="18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8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 Charlas de Capacitación Ley Karin, Protocolo VALS y Procedimiento de Denuncias VALS.</a:t>
                      </a:r>
                      <a:endParaRPr lang="es-CL" sz="12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Agosto</a:t>
                      </a:r>
                      <a:endParaRPr lang="es-CL" sz="1200" kern="100" dirty="0">
                        <a:solidFill>
                          <a:srgbClr val="0362AE"/>
                        </a:solidFill>
                        <a:effectLst/>
                        <a:latin typeface="gobCL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00" dirty="0">
                          <a:solidFill>
                            <a:srgbClr val="0362AE"/>
                          </a:solidFill>
                          <a:effectLst/>
                          <a:latin typeface="gobCL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Gestión y Desarrollo de las personas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3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6E43F8-BF7E-4608-94DC-D26A009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13" y="6357733"/>
            <a:ext cx="2743200" cy="365125"/>
          </a:xfrm>
        </p:spPr>
        <p:txBody>
          <a:bodyPr/>
          <a:lstStyle/>
          <a:p>
            <a:fld id="{8690BBDF-B2BB-441F-9D84-3CB84CEA8588}" type="slidenum">
              <a:rPr lang="es-CL" smtClean="0"/>
              <a:t>7</a:t>
            </a:fld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CE3D362-1B05-4344-8FA2-CC7F3491D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78CC4D-23F3-914D-87D8-BE373297A9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2376265" cy="131244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7A57CC-F616-5346-BEAC-4B32886017E4}"/>
              </a:ext>
            </a:extLst>
          </p:cNvPr>
          <p:cNvSpPr/>
          <p:nvPr/>
        </p:nvSpPr>
        <p:spPr>
          <a:xfrm>
            <a:off x="2423592" y="2114588"/>
            <a:ext cx="6384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POLÍTICA Y PROTOCOLO DE PREVENCIÓN DE LA VIOLENCIA EN EL TRABAJO,  ACOSO LABORAL Y SEXUAL (VALS)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88D29E-0F02-7042-BBAE-D2FD3F788118}"/>
              </a:ext>
            </a:extLst>
          </p:cNvPr>
          <p:cNvSpPr/>
          <p:nvPr/>
        </p:nvSpPr>
        <p:spPr>
          <a:xfrm>
            <a:off x="2668327" y="4089266"/>
            <a:ext cx="5894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dirty="0">
                <a:solidFill>
                  <a:srgbClr val="0362AE"/>
                </a:solidFill>
                <a:latin typeface="gobCL" pitchFamily="2" charset="77"/>
              </a:rPr>
              <a:t>Departamento de Gestión y Desarrollo de las Personas</a:t>
            </a:r>
          </a:p>
          <a:p>
            <a:pPr algn="ctr"/>
            <a:r>
              <a:rPr lang="es-CL" sz="2000" dirty="0">
                <a:solidFill>
                  <a:srgbClr val="0362AE"/>
                </a:solidFill>
                <a:latin typeface="gobCL" pitchFamily="2" charset="77"/>
              </a:rPr>
              <a:t>Unidad de Gestión, Desarrollo y Relaciones Laborales</a:t>
            </a:r>
            <a:endParaRPr lang="es-CL" dirty="0">
              <a:solidFill>
                <a:srgbClr val="7A75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4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POLÍTICA PREVENTIVA ANTE VIOLENCIA EN EL TRABAJO, </a:t>
            </a:r>
            <a:br>
              <a:rPr lang="es-CL" sz="2800" b="1" dirty="0">
                <a:solidFill>
                  <a:srgbClr val="0362AE"/>
                </a:solidFill>
                <a:latin typeface="gobCL" pitchFamily="2" charset="77"/>
              </a:rPr>
            </a:br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ACOSO LABORAL Y SEXUAL (VALS)</a:t>
            </a:r>
            <a:endParaRPr lang="es-CL" sz="2800" b="1" dirty="0">
              <a:solidFill>
                <a:srgbClr val="0362AE"/>
              </a:solidFill>
              <a:latin typeface="gobCL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6308" y="1884888"/>
            <a:ext cx="114163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IND declara que cualquier acción constitutiva de Violencia en el Trabajo, Acoso Laboral y Acoso Sexual ejercida por terceros es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inaceptable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lo que se abordará con la gravedad que esto significa, generando un ambiente que proteja a la persona denunciante. </a:t>
            </a:r>
          </a:p>
          <a:p>
            <a:pPr lvl="0" algn="just"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Como sector Deporte trabajaremos en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identificar, prevenir, intervenir y sancionar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hechos de Violencia en el Trabajo, Acoso Laboral y Acoso Sexual ejercidos por terceros, así como también reparar los efectos generados por su exposición a ellos. </a:t>
            </a:r>
          </a:p>
          <a:p>
            <a:pPr lvl="0" algn="just"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Asimismo, queremos hacer un especial énfasis en la prevención, creando una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cultura laboral segura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todos y todas quienes la conformamos, velando por un trabajo digno para todas las personas que trabajan en el Servicio.</a:t>
            </a:r>
          </a:p>
          <a:p>
            <a:pPr lvl="0" algn="just">
              <a:buSzPts val="900"/>
            </a:pPr>
            <a:endParaRPr lang="es-MX" dirty="0"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Defendemos el derecho de todas las personas a ser tratadas con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dignidad, respeto mutuo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62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57A6F-7D9E-41C5-A320-F591D97EC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102"/>
            <a:ext cx="12192000" cy="1066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51212-3E96-4C2F-B0C0-CEC5EEA2C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"/>
            <a:ext cx="12192000" cy="106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8144F4-CAB9-F543-A54C-C8B7EDFF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56995"/>
            <a:ext cx="1686737" cy="931610"/>
          </a:xfrm>
          <a:prstGeom prst="rect">
            <a:avLst/>
          </a:prstGeom>
        </p:spPr>
      </p:pic>
      <p:sp>
        <p:nvSpPr>
          <p:cNvPr id="14" name="Título 5"/>
          <p:cNvSpPr>
            <a:spLocks noGrp="1"/>
          </p:cNvSpPr>
          <p:nvPr>
            <p:ph type="title"/>
          </p:nvPr>
        </p:nvSpPr>
        <p:spPr>
          <a:xfrm>
            <a:off x="2207568" y="329189"/>
            <a:ext cx="9001000" cy="75594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POLÍTICA PREVENTIVA ANTE VIOLENCIA EN EL TRABAJO, </a:t>
            </a:r>
            <a:br>
              <a:rPr lang="es-CL" sz="2800" b="1" dirty="0">
                <a:solidFill>
                  <a:srgbClr val="0362AE"/>
                </a:solidFill>
                <a:latin typeface="gobCL" pitchFamily="2" charset="77"/>
              </a:rPr>
            </a:br>
            <a:r>
              <a:rPr lang="es-CL" sz="2800" b="1" dirty="0">
                <a:solidFill>
                  <a:srgbClr val="0362AE"/>
                </a:solidFill>
                <a:latin typeface="gobCL" pitchFamily="2" charset="77"/>
              </a:rPr>
              <a:t>ACOSO LABORAL Y SEXUAL (VALS)</a:t>
            </a:r>
            <a:endParaRPr lang="es-CL" sz="2800" b="1" dirty="0">
              <a:solidFill>
                <a:srgbClr val="0362AE"/>
              </a:solidFill>
              <a:latin typeface="gobCL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6308" y="1524848"/>
            <a:ext cx="7887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y todos somos responsables de promover un entorno libre de violencia, y de alertar las situaciones que incurran en ello,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serán especialmente relevantes aquellas personas responsables de equipos.</a:t>
            </a:r>
          </a:p>
          <a:p>
            <a:pPr lvl="0" algn="just">
              <a:buSzPts val="900"/>
            </a:pPr>
            <a:endParaRPr lang="es-MX" b="1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Deben velar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constantemente por asegurar que las condiciones de trabajo sean acordes a la dignidad y derechos inherentes a todas las personas al ejercer su labor.</a:t>
            </a:r>
          </a:p>
          <a:p>
            <a:pPr lvl="0" algn="just"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Instituto proporcionará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apoyo jurídico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 hechos de violencia laboral que afecten a las personas funcionarias durante el </a:t>
            </a:r>
            <a:r>
              <a:rPr lang="es-CL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desarrollo de sus funciones.</a:t>
            </a:r>
          </a:p>
          <a:p>
            <a:pPr lvl="0" algn="just">
              <a:buSzPts val="900"/>
            </a:pPr>
            <a:endParaRPr lang="es-CL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través del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diálogo social y la formación continua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fomentaremos una cultura laboral de respeto, de seguridad y salud laboral en el Sector Deporte.</a:t>
            </a:r>
          </a:p>
          <a:p>
            <a:pPr lvl="0" algn="just">
              <a:buSzPts val="900"/>
            </a:pPr>
            <a:endParaRPr lang="es-MX" dirty="0">
              <a:solidFill>
                <a:srgbClr val="0070C0"/>
              </a:solidFill>
              <a:latin typeface="gobCL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SzPts val="900"/>
            </a:pP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incorpore el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enfoque de género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 los </a:t>
            </a:r>
            <a:r>
              <a:rPr lang="es-MX" b="1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derechos humanos </a:t>
            </a:r>
            <a:r>
              <a:rPr lang="es-MX" dirty="0">
                <a:solidFill>
                  <a:srgbClr val="0070C0"/>
                </a:solidFill>
                <a:latin typeface="gobCL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todo el quehacer, con una mirada interseccional.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93D076-58F3-8C9E-A822-38020381A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962102"/>
            <a:ext cx="3173693" cy="21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BIER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89501</TotalTime>
  <Words>7296</Words>
  <Application>Microsoft Office PowerPoint</Application>
  <PresentationFormat>Panorámica</PresentationFormat>
  <Paragraphs>567</Paragraphs>
  <Slides>59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gobCL</vt:lpstr>
      <vt:lpstr>Verdana</vt:lpstr>
      <vt:lpstr>Wingdings</vt:lpstr>
      <vt:lpstr>Tema de Office</vt:lpstr>
      <vt:lpstr>GOBIERNO</vt:lpstr>
      <vt:lpstr>1_Office Theme</vt:lpstr>
      <vt:lpstr>Presentación de PowerPoint</vt:lpstr>
      <vt:lpstr>PROMULGACIÓN LEY N°21.643</vt:lpstr>
      <vt:lpstr>ASPECTOS CLAVES DE LA LEY N° 21.643 / "LEY KARIN"</vt:lpstr>
      <vt:lpstr>ASPECTOS CLAVES DE LA LEY N° 21.643 / "LEY KARIN"</vt:lpstr>
      <vt:lpstr>OBLIGACIONES ENTIDADES EMPLEADORAS</vt:lpstr>
      <vt:lpstr>ACCIONES REALIZADAS</vt:lpstr>
      <vt:lpstr>Presentación de PowerPoint</vt:lpstr>
      <vt:lpstr>POLÍTICA PREVENTIVA ANTE VIOLENCIA EN EL TRABAJO,  ACOSO LABORAL Y SEXUAL (VALS)</vt:lpstr>
      <vt:lpstr>POLÍTICA PREVENTIVA ANTE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PROTOCOLO DE PREVENCIÓN DE LA VIOLENCIA EN EL TRABAJO,  ACOSO LABORAL Y SEXUAL (VALS)</vt:lpstr>
      <vt:lpstr>Presentación de PowerPoint</vt:lpstr>
      <vt:lpstr>PROCEDIMIENTO PARA LA DENUNCIA, INVESTIGACIÓN Y SANCIÓN DE LA VIOLENCIA EN EL TRABAJO, ACOSO LABORAL Y SEXUAL (VALS)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PROCEDIMIENTO PARA LA DENUNCIA, INVESTIGACIÓN Y SANCIÓN VALS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Procesos Críticos</dc:title>
  <dc:creator>Jaime Bustos Brito</dc:creator>
  <cp:lastModifiedBy>Paola Bustamante</cp:lastModifiedBy>
  <cp:revision>2421</cp:revision>
  <cp:lastPrinted>2024-08-02T14:38:43Z</cp:lastPrinted>
  <dcterms:created xsi:type="dcterms:W3CDTF">2018-09-04T13:29:15Z</dcterms:created>
  <dcterms:modified xsi:type="dcterms:W3CDTF">2024-08-07T14:06:50Z</dcterms:modified>
</cp:coreProperties>
</file>